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31"/>
  </p:notesMasterIdLst>
  <p:sldIdLst>
    <p:sldId id="28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85" r:id="rId24"/>
    <p:sldId id="280" r:id="rId25"/>
    <p:sldId id="281" r:id="rId26"/>
    <p:sldId id="282" r:id="rId27"/>
    <p:sldId id="283" r:id="rId28"/>
    <p:sldId id="284" r:id="rId29"/>
    <p:sldId id="287" r:id="rId30"/>
  </p:sldIdLst>
  <p:sldSz cx="3960813" cy="3060700"/>
  <p:notesSz cx="9144000" cy="6858000"/>
  <p:defaultTextStyle>
    <a:defPPr>
      <a:defRPr lang="vi-VN"/>
    </a:defPPr>
    <a:lvl1pPr marL="0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200574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2pPr>
    <a:lvl3pPr marL="401147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3pPr>
    <a:lvl4pPr marL="601721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4pPr>
    <a:lvl5pPr marL="802295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1002868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203442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1404015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1604589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60" d="100"/>
          <a:sy n="160" d="100"/>
        </p:scale>
        <p:origin x="-1560" y="12"/>
      </p:cViewPr>
      <p:guideLst>
        <p:guide orient="horz" pos="1285"/>
        <p:guide pos="9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BB8F6-14E5-44D7-A254-DC5879F0F303}" type="datetimeFigureOut">
              <a:rPr lang="vi-VN" smtClean="0"/>
              <a:t>23/11/2017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A01003-D598-443A-A756-246706E987B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36054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1pPr>
    <a:lvl2pPr marL="200574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2pPr>
    <a:lvl3pPr marL="401147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3pPr>
    <a:lvl4pPr marL="601721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4pPr>
    <a:lvl5pPr marL="802295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5pPr>
    <a:lvl6pPr marL="1002868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6pPr>
    <a:lvl7pPr marL="1203442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7pPr>
    <a:lvl8pPr marL="1404015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8pPr>
    <a:lvl9pPr marL="1604589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914401" y="3257550"/>
            <a:ext cx="7315199" cy="30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914401" y="3257550"/>
            <a:ext cx="7315199" cy="30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495102" y="500906"/>
            <a:ext cx="2970610" cy="1065577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800"/>
            </a:lvl2pPr>
            <a:lvl3pPr lvl="2" indent="0">
              <a:spcBef>
                <a:spcPts val="0"/>
              </a:spcBef>
              <a:buNone/>
              <a:defRPr sz="800"/>
            </a:lvl3pPr>
            <a:lvl4pPr lvl="3" indent="0">
              <a:spcBef>
                <a:spcPts val="0"/>
              </a:spcBef>
              <a:buNone/>
              <a:defRPr sz="800"/>
            </a:lvl4pPr>
            <a:lvl5pPr lvl="4" indent="0">
              <a:spcBef>
                <a:spcPts val="0"/>
              </a:spcBef>
              <a:buNone/>
              <a:defRPr sz="800"/>
            </a:lvl5pPr>
            <a:lvl6pPr lvl="5" indent="0">
              <a:spcBef>
                <a:spcPts val="0"/>
              </a:spcBef>
              <a:buNone/>
              <a:defRPr sz="800"/>
            </a:lvl6pPr>
            <a:lvl7pPr lvl="6" indent="0">
              <a:spcBef>
                <a:spcPts val="0"/>
              </a:spcBef>
              <a:buNone/>
              <a:defRPr sz="800"/>
            </a:lvl7pPr>
            <a:lvl8pPr lvl="7" indent="0">
              <a:spcBef>
                <a:spcPts val="0"/>
              </a:spcBef>
              <a:buNone/>
              <a:defRPr sz="800"/>
            </a:lvl8pPr>
            <a:lvl9pPr lvl="8" indent="0">
              <a:spcBef>
                <a:spcPts val="0"/>
              </a:spcBef>
              <a:buNone/>
              <a:defRPr sz="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495102" y="1607576"/>
            <a:ext cx="2970610" cy="738960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t" anchorCtr="0"/>
          <a:lstStyle>
            <a:lvl1pPr marL="0" marR="0" lvl="0" indent="0" algn="ctr" rtl="0">
              <a:lnSpc>
                <a:spcPct val="90000"/>
              </a:lnSpc>
              <a:spcBef>
                <a:spcPts val="439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272307" y="2836816"/>
            <a:ext cx="891182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D8BD707-D9CF-40AE-B4C6-C98DA3205C09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1312020" y="2836816"/>
            <a:ext cx="1336774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ct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71">
              <a:lnSpc>
                <a:spcPts val="630"/>
              </a:lnSpc>
            </a:pPr>
            <a:r>
              <a:rPr lang="vi-VN" spc="-2" smtClean="0"/>
              <a:t>HTML5 </a:t>
            </a:r>
            <a:r>
              <a:rPr lang="vi-VN" smtClean="0"/>
              <a:t>/ Giới </a:t>
            </a:r>
            <a:r>
              <a:rPr lang="vi-VN" spc="-2" smtClean="0"/>
              <a:t>thiệu </a:t>
            </a:r>
            <a:r>
              <a:rPr lang="vi-VN" spc="-4" smtClean="0"/>
              <a:t>về</a:t>
            </a:r>
            <a:r>
              <a:rPr lang="vi-VN" spc="-18" smtClean="0"/>
              <a:t> </a:t>
            </a:r>
            <a:r>
              <a:rPr lang="vi-VN" spc="-7" smtClean="0"/>
              <a:t>Web</a:t>
            </a:r>
            <a:endParaRPr lang="vi-VN" spc="-7" dirty="0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3738018" y="2897747"/>
            <a:ext cx="148530" cy="162954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ctr" anchorCtr="0">
            <a:noAutofit/>
          </a:bodyPr>
          <a:lstStyle>
            <a:lvl1pPr algn="ctr">
              <a:defRPr sz="800" b="1">
                <a:solidFill>
                  <a:schemeClr val="bg1"/>
                </a:solidFill>
              </a:defRPr>
            </a:lvl1pPr>
          </a:lstStyle>
          <a:p>
            <a:pPr marL="11143">
              <a:lnSpc>
                <a:spcPts val="630"/>
              </a:lnSpc>
            </a:pPr>
            <a:fld id="{81D60167-4931-47E6-BA6A-407CBD079E47}" type="slidenum">
              <a:rPr lang="vi-VN" smtClean="0"/>
              <a:pPr marL="11143">
                <a:lnSpc>
                  <a:spcPts val="630"/>
                </a:lnSpc>
              </a:pPr>
              <a:t>‹#›</a:t>
            </a:fld>
            <a:endParaRPr lang="vi-V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272306" y="162954"/>
            <a:ext cx="3416201" cy="591593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800"/>
            </a:lvl2pPr>
            <a:lvl3pPr lvl="2" indent="0">
              <a:spcBef>
                <a:spcPts val="0"/>
              </a:spcBef>
              <a:buNone/>
              <a:defRPr sz="800"/>
            </a:lvl3pPr>
            <a:lvl4pPr lvl="3" indent="0">
              <a:spcBef>
                <a:spcPts val="0"/>
              </a:spcBef>
              <a:buNone/>
              <a:defRPr sz="800"/>
            </a:lvl4pPr>
            <a:lvl5pPr lvl="4" indent="0">
              <a:spcBef>
                <a:spcPts val="0"/>
              </a:spcBef>
              <a:buNone/>
              <a:defRPr sz="800"/>
            </a:lvl5pPr>
            <a:lvl6pPr lvl="5" indent="0">
              <a:spcBef>
                <a:spcPts val="0"/>
              </a:spcBef>
              <a:buNone/>
              <a:defRPr sz="800"/>
            </a:lvl6pPr>
            <a:lvl7pPr lvl="6" indent="0">
              <a:spcBef>
                <a:spcPts val="0"/>
              </a:spcBef>
              <a:buNone/>
              <a:defRPr sz="800"/>
            </a:lvl7pPr>
            <a:lvl8pPr lvl="7" indent="0">
              <a:spcBef>
                <a:spcPts val="0"/>
              </a:spcBef>
              <a:buNone/>
              <a:defRPr sz="800"/>
            </a:lvl8pPr>
            <a:lvl9pPr lvl="8" indent="0">
              <a:spcBef>
                <a:spcPts val="0"/>
              </a:spcBef>
              <a:buNone/>
              <a:defRPr sz="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272306" y="814770"/>
            <a:ext cx="3416201" cy="1941986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t" anchorCtr="0"/>
          <a:lstStyle>
            <a:lvl1pPr marL="100287" marR="0" lvl="0" indent="-22286" algn="l" rtl="0">
              <a:lnSpc>
                <a:spcPct val="90000"/>
              </a:lnSpc>
              <a:spcBef>
                <a:spcPts val="439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00860" marR="0" lvl="1" indent="-33429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01434" marR="0" lvl="2" indent="-44572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02008" marR="0" lvl="3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02581" marR="0" lvl="4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03155" marR="0" lvl="5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303729" marR="0" lvl="6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504302" marR="0" lvl="7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704876" marR="0" lvl="8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272307" y="2836816"/>
            <a:ext cx="891182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D8BD707-D9CF-40AE-B4C6-C98DA3205C09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1312020" y="2836816"/>
            <a:ext cx="1336774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ct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71">
              <a:lnSpc>
                <a:spcPts val="630"/>
              </a:lnSpc>
            </a:pPr>
            <a:r>
              <a:rPr lang="vi-VN" spc="-2" smtClean="0"/>
              <a:t>HTML5 </a:t>
            </a:r>
            <a:r>
              <a:rPr lang="vi-VN" smtClean="0"/>
              <a:t>/ Giới </a:t>
            </a:r>
            <a:r>
              <a:rPr lang="vi-VN" spc="-2" smtClean="0"/>
              <a:t>thiệu </a:t>
            </a:r>
            <a:r>
              <a:rPr lang="vi-VN" spc="-4" smtClean="0"/>
              <a:t>về</a:t>
            </a:r>
            <a:r>
              <a:rPr lang="vi-VN" spc="-18" smtClean="0"/>
              <a:t> </a:t>
            </a:r>
            <a:r>
              <a:rPr lang="vi-VN" spc="-7" smtClean="0"/>
              <a:t>Web</a:t>
            </a:r>
            <a:endParaRPr lang="vi-VN" spc="-7"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3762773" y="2881876"/>
            <a:ext cx="173285" cy="162954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ctr" anchorCtr="0">
            <a:noAutofit/>
          </a:bodyPr>
          <a:lstStyle>
            <a:lvl1pPr algn="ctr">
              <a:defRPr sz="700" b="1">
                <a:solidFill>
                  <a:schemeClr val="bg1"/>
                </a:solidFill>
              </a:defRPr>
            </a:lvl1pPr>
          </a:lstStyle>
          <a:p>
            <a:pPr marL="11143">
              <a:lnSpc>
                <a:spcPts val="630"/>
              </a:lnSpc>
            </a:pPr>
            <a:fld id="{81D60167-4931-47E6-BA6A-407CBD079E47}" type="slidenum">
              <a:rPr lang="vi-VN" smtClean="0"/>
              <a:pPr marL="11143">
                <a:lnSpc>
                  <a:spcPts val="630"/>
                </a:lnSpc>
              </a:pPr>
              <a:t>‹#›</a:t>
            </a:fld>
            <a:endParaRPr lang="vi-V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98040" y="703961"/>
            <a:ext cx="1722954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039819" y="703961"/>
            <a:ext cx="1722954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5571">
              <a:lnSpc>
                <a:spcPts val="630"/>
              </a:lnSpc>
            </a:pPr>
            <a:r>
              <a:rPr lang="vi-VN" spc="-2" smtClean="0"/>
              <a:t>HTML5 </a:t>
            </a:r>
            <a:r>
              <a:rPr lang="vi-VN" smtClean="0"/>
              <a:t>/ Giới </a:t>
            </a:r>
            <a:r>
              <a:rPr lang="vi-VN" spc="-2" smtClean="0"/>
              <a:t>thiệu </a:t>
            </a:r>
            <a:r>
              <a:rPr lang="vi-VN" spc="-4" smtClean="0"/>
              <a:t>về</a:t>
            </a:r>
            <a:r>
              <a:rPr lang="vi-VN" spc="-18" smtClean="0"/>
              <a:t> </a:t>
            </a:r>
            <a:r>
              <a:rPr lang="vi-VN" spc="-7" smtClean="0"/>
              <a:t>Web</a:t>
            </a:r>
            <a:endParaRPr lang="vi-VN" spc="-7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1143">
              <a:lnSpc>
                <a:spcPts val="630"/>
              </a:lnSpc>
            </a:pPr>
            <a:fld id="{81D60167-4931-47E6-BA6A-407CBD079E47}" type="slidenum">
              <a:rPr lang="vi-VN" smtClean="0"/>
              <a:pPr marL="11143">
                <a:lnSpc>
                  <a:spcPts val="630"/>
                </a:lnSpc>
              </a:pPr>
              <a:t>‹#›</a:t>
            </a:fld>
            <a:endParaRPr lang="vi-V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72306" y="162954"/>
            <a:ext cx="3416201" cy="591593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72306" y="814770"/>
            <a:ext cx="3416201" cy="1941986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272307" y="2836816"/>
            <a:ext cx="891182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D8BD707-D9CF-40AE-B4C6-C98DA3205C09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1312020" y="2836816"/>
            <a:ext cx="1336774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ct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71">
              <a:lnSpc>
                <a:spcPts val="630"/>
              </a:lnSpc>
            </a:pPr>
            <a:r>
              <a:rPr lang="vi-VN" spc="-2" smtClean="0"/>
              <a:t>HTML5 </a:t>
            </a:r>
            <a:r>
              <a:rPr lang="vi-VN" smtClean="0"/>
              <a:t>/ Giới </a:t>
            </a:r>
            <a:r>
              <a:rPr lang="vi-VN" spc="-2" smtClean="0"/>
              <a:t>thiệu </a:t>
            </a:r>
            <a:r>
              <a:rPr lang="vi-VN" spc="-4" smtClean="0"/>
              <a:t>về</a:t>
            </a:r>
            <a:r>
              <a:rPr lang="vi-VN" spc="-18" smtClean="0"/>
              <a:t> </a:t>
            </a:r>
            <a:r>
              <a:rPr lang="vi-VN" spc="-7" smtClean="0"/>
              <a:t>Web</a:t>
            </a:r>
            <a:endParaRPr lang="vi-VN" spc="-7" dirty="0"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3738018" y="2900014"/>
            <a:ext cx="173285" cy="162954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ctr" anchorCtr="0">
            <a:noAutofit/>
          </a:bodyPr>
          <a:lstStyle>
            <a:lvl1pPr algn="ctr">
              <a:defRPr sz="700" b="1"/>
            </a:lvl1pPr>
          </a:lstStyle>
          <a:p>
            <a:pPr marL="11143">
              <a:lnSpc>
                <a:spcPts val="630"/>
              </a:lnSpc>
            </a:pPr>
            <a:fld id="{81D60167-4931-47E6-BA6A-407CBD079E47}" type="slidenum">
              <a:rPr lang="vi-VN" smtClean="0"/>
              <a:pPr marL="11143">
                <a:lnSpc>
                  <a:spcPts val="630"/>
                </a:lnSpc>
              </a:pPr>
              <a:t>‹#›</a:t>
            </a:fld>
            <a:endParaRPr lang="vi-V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4018140" cy="306666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/>
          <p:nvPr/>
        </p:nvSpPr>
        <p:spPr>
          <a:xfrm>
            <a:off x="272306" y="996275"/>
            <a:ext cx="3538380" cy="728005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t" anchorCtr="0">
            <a:noAutofit/>
          </a:bodyPr>
          <a:lstStyle/>
          <a:p>
            <a:pPr algn="ctr">
              <a:buSzPct val="25000"/>
            </a:pPr>
            <a:r>
              <a:rPr lang="en-US" sz="21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BÀI 01:</a:t>
            </a:r>
          </a:p>
          <a:p>
            <a:pPr algn="ctr">
              <a:buSzPct val="25000"/>
            </a:pPr>
            <a:r>
              <a:rPr lang="en-US" sz="1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GIỚI THIỆU VỀ WEB</a:t>
            </a:r>
          </a:p>
        </p:txBody>
      </p:sp>
    </p:spTree>
    <p:extLst>
      <p:ext uri="{BB962C8B-B14F-4D97-AF65-F5344CB8AC3E}">
        <p14:creationId xmlns:p14="http://schemas.microsoft.com/office/powerpoint/2010/main" val="310679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3127" y="85449"/>
            <a:ext cx="3596638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CÁC </a:t>
            </a:r>
            <a:r>
              <a:rPr lang="vi-VN" sz="1100" b="1" spc="-9" dirty="0">
                <a:solidFill>
                  <a:srgbClr val="7030A0"/>
                </a:solidFill>
                <a:latin typeface="+mn-lt"/>
              </a:rPr>
              <a:t>TRANG </a:t>
            </a:r>
            <a:r>
              <a:rPr lang="vi-VN" sz="1100" b="1" spc="-22" dirty="0">
                <a:solidFill>
                  <a:srgbClr val="7030A0"/>
                </a:solidFill>
                <a:latin typeface="+mn-lt"/>
              </a:rPr>
              <a:t>WEB</a:t>
            </a:r>
            <a:r>
              <a:rPr lang="vi-VN" sz="1100" b="1" spc="-29" dirty="0">
                <a:solidFill>
                  <a:srgbClr val="7030A0"/>
                </a:solidFill>
                <a:latin typeface="+mn-lt"/>
              </a:rPr>
              <a:t> </a:t>
            </a: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TĨNH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10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476063" y="1131778"/>
            <a:ext cx="1081962" cy="9447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15009" y="1403898"/>
            <a:ext cx="604070" cy="344180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9472" marR="2229" indent="-4179">
              <a:spcBef>
                <a:spcPts val="44"/>
              </a:spcBef>
            </a:pPr>
            <a:r>
              <a:rPr sz="1100" b="1" spc="-2" dirty="0">
                <a:solidFill>
                  <a:srgbClr val="FFFFFF"/>
                </a:solidFill>
                <a:latin typeface="Calibri"/>
                <a:cs typeface="Calibri"/>
              </a:rPr>
              <a:t>Các</a:t>
            </a:r>
            <a:r>
              <a:rPr sz="11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spc="-7" dirty="0">
                <a:solidFill>
                  <a:srgbClr val="FFFFFF"/>
                </a:solidFill>
                <a:latin typeface="Calibri"/>
                <a:cs typeface="Calibri"/>
              </a:rPr>
              <a:t>trang  </a:t>
            </a:r>
            <a:r>
              <a:rPr sz="1100" b="1" spc="-15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sz="1100" b="1" spc="-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spc="-2" dirty="0">
                <a:solidFill>
                  <a:srgbClr val="FFFFFF"/>
                </a:solidFill>
                <a:latin typeface="Calibri"/>
                <a:cs typeface="Calibri"/>
              </a:rPr>
              <a:t>tĩnh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0264" y="1252166"/>
            <a:ext cx="1548017" cy="9032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24378" y="1561693"/>
            <a:ext cx="662611" cy="22898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6129" marR="2229" indent="-836">
              <a:spcBef>
                <a:spcPts val="42"/>
              </a:spcBef>
            </a:pP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Bao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gồm </a:t>
            </a:r>
            <a:r>
              <a:rPr sz="700" b="1" spc="-7" dirty="0">
                <a:solidFill>
                  <a:srgbClr val="FFFFFF"/>
                </a:solidFill>
                <a:latin typeface="Calibri"/>
                <a:cs typeface="Calibri"/>
              </a:rPr>
              <a:t>văn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bản,  hình ảnh,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video</a:t>
            </a:r>
            <a:r>
              <a:rPr sz="700" b="1" spc="-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…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13754" y="1212718"/>
            <a:ext cx="1687966" cy="9821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697368" y="1561693"/>
            <a:ext cx="781710" cy="22898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234838" marR="2229" indent="-229545">
              <a:spcBef>
                <a:spcPts val="42"/>
              </a:spcBef>
            </a:pP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Mục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đích là trình </a:t>
            </a:r>
            <a:r>
              <a:rPr sz="700" b="1" spc="-7" dirty="0">
                <a:solidFill>
                  <a:srgbClr val="FFFFFF"/>
                </a:solidFill>
                <a:latin typeface="Calibri"/>
                <a:cs typeface="Calibri"/>
              </a:rPr>
              <a:t>bày 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nội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 dung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62499" y="1652778"/>
            <a:ext cx="1448337" cy="1256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511490" y="2223598"/>
            <a:ext cx="750629" cy="337811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algn="ctr">
              <a:spcBef>
                <a:spcPts val="42"/>
              </a:spcBef>
            </a:pP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Thiết </a:t>
            </a:r>
            <a:r>
              <a:rPr sz="700" b="1" spc="-13" dirty="0">
                <a:solidFill>
                  <a:srgbClr val="FFFFFF"/>
                </a:solidFill>
                <a:latin typeface="Calibri"/>
                <a:cs typeface="Calibri"/>
              </a:rPr>
              <a:t>kế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đơn giản</a:t>
            </a:r>
            <a:r>
              <a:rPr sz="700" b="1" spc="-1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7" dirty="0">
                <a:solidFill>
                  <a:srgbClr val="FFFFFF"/>
                </a:solidFill>
                <a:latin typeface="Calibri"/>
                <a:cs typeface="Calibri"/>
              </a:rPr>
              <a:t>và</a:t>
            </a:r>
            <a:endParaRPr sz="700">
              <a:latin typeface="Calibri"/>
              <a:cs typeface="Calibri"/>
            </a:endParaRPr>
          </a:p>
          <a:p>
            <a:pPr marL="557" algn="ctr"/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không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cung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cấp</a:t>
            </a:r>
            <a:r>
              <a:rPr sz="700" b="1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sự</a:t>
            </a:r>
            <a:endParaRPr sz="700">
              <a:latin typeface="Calibri"/>
              <a:cs typeface="Calibri"/>
            </a:endParaRPr>
          </a:p>
          <a:p>
            <a:pPr marL="279" algn="ctr"/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tương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tác</a:t>
            </a:r>
            <a:r>
              <a:rPr sz="7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động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89266" y="366604"/>
            <a:ext cx="1408069" cy="12106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828740" y="715580"/>
            <a:ext cx="729175" cy="22898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188595" marR="2229" indent="-183302">
              <a:spcBef>
                <a:spcPts val="42"/>
              </a:spcBef>
            </a:pP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Nội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dung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không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thể 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chỉnh</a:t>
            </a:r>
            <a:r>
              <a:rPr sz="7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sửa</a:t>
            </a:r>
            <a:endParaRPr sz="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3127" y="85449"/>
            <a:ext cx="346461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CÁC </a:t>
            </a:r>
            <a:r>
              <a:rPr lang="vi-VN" sz="1100" b="1" spc="-9" dirty="0">
                <a:solidFill>
                  <a:srgbClr val="7030A0"/>
                </a:solidFill>
                <a:latin typeface="+mn-lt"/>
              </a:rPr>
              <a:t>TRANG </a:t>
            </a:r>
            <a:r>
              <a:rPr lang="vi-VN" sz="1100" b="1" spc="-22" dirty="0">
                <a:solidFill>
                  <a:srgbClr val="7030A0"/>
                </a:solidFill>
                <a:latin typeface="+mn-lt"/>
              </a:rPr>
              <a:t>WEB</a:t>
            </a:r>
            <a:r>
              <a:rPr lang="vi-VN" sz="1100" b="1" spc="-31" dirty="0">
                <a:solidFill>
                  <a:srgbClr val="7030A0"/>
                </a:solidFill>
                <a:latin typeface="+mn-lt"/>
              </a:rPr>
              <a:t> </a:t>
            </a: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ĐỘNG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11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476063" y="1131778"/>
            <a:ext cx="1103086" cy="9447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99458" y="1403898"/>
            <a:ext cx="630476" cy="344180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 marR="2229" indent="26743">
              <a:spcBef>
                <a:spcPts val="44"/>
              </a:spcBef>
            </a:pPr>
            <a:r>
              <a:rPr sz="1100" b="1" spc="-2" dirty="0">
                <a:solidFill>
                  <a:srgbClr val="FFFFFF"/>
                </a:solidFill>
                <a:latin typeface="Calibri"/>
                <a:cs typeface="Calibri"/>
              </a:rPr>
              <a:t>Các </a:t>
            </a:r>
            <a:r>
              <a:rPr sz="1100" b="1" spc="-7" dirty="0">
                <a:solidFill>
                  <a:srgbClr val="FFFFFF"/>
                </a:solidFill>
                <a:latin typeface="Calibri"/>
                <a:cs typeface="Calibri"/>
              </a:rPr>
              <a:t>trang  </a:t>
            </a:r>
            <a:r>
              <a:rPr sz="1100" b="1" spc="-15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sz="1100" b="1" spc="-4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động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0264" y="1252166"/>
            <a:ext cx="1548017" cy="9032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79489" y="1507281"/>
            <a:ext cx="752004" cy="337811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 marR="2229" indent="-836" algn="ctr">
              <a:spcBef>
                <a:spcPts val="42"/>
              </a:spcBef>
            </a:pP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Dữ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liệu luôn được 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cập nhật </a:t>
            </a:r>
            <a:r>
              <a:rPr sz="700" b="1" spc="-7" dirty="0">
                <a:solidFill>
                  <a:srgbClr val="FFFFFF"/>
                </a:solidFill>
                <a:latin typeface="Calibri"/>
                <a:cs typeface="Calibri"/>
              </a:rPr>
              <a:t>và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đáng tin  </a:t>
            </a:r>
            <a:r>
              <a:rPr sz="700" b="1" spc="-7" dirty="0">
                <a:solidFill>
                  <a:srgbClr val="FFFFFF"/>
                </a:solidFill>
                <a:latin typeface="Calibri"/>
                <a:cs typeface="Calibri"/>
              </a:rPr>
              <a:t>cậy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13754" y="1196394"/>
            <a:ext cx="1686646" cy="10419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698689" y="1452869"/>
            <a:ext cx="779510" cy="446635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293" marR="2229" indent="-1393" algn="ctr">
              <a:spcBef>
                <a:spcPts val="42"/>
              </a:spcBef>
            </a:pP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Sinh </a:t>
            </a:r>
            <a:r>
              <a:rPr sz="700" b="1" spc="-11" dirty="0">
                <a:solidFill>
                  <a:srgbClr val="FFFFFF"/>
                </a:solidFill>
                <a:latin typeface="Calibri"/>
                <a:cs typeface="Calibri"/>
              </a:rPr>
              <a:t>ra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nội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dung dựa  trên nhu câu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khi 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người dụng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cung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cấp 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đầu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7" dirty="0">
                <a:solidFill>
                  <a:srgbClr val="FFFFFF"/>
                </a:solidFill>
                <a:latin typeface="Calibri"/>
                <a:cs typeface="Calibri"/>
              </a:rPr>
              <a:t>vào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62499" y="1652778"/>
            <a:ext cx="1448337" cy="1256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484424" y="2278011"/>
            <a:ext cx="803990" cy="22898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algn="ctr">
              <a:spcBef>
                <a:spcPts val="42"/>
              </a:spcBef>
            </a:pP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Cho phép người</a:t>
            </a:r>
            <a:r>
              <a:rPr sz="7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dùng</a:t>
            </a:r>
            <a:endParaRPr sz="700">
              <a:latin typeface="Calibri"/>
              <a:cs typeface="Calibri"/>
            </a:endParaRPr>
          </a:p>
          <a:p>
            <a:pPr marL="836" algn="ctr"/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tương</a:t>
            </a:r>
            <a:r>
              <a:rPr sz="7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tác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89266" y="350960"/>
            <a:ext cx="1411369" cy="12263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807616" y="606756"/>
            <a:ext cx="770983" cy="446635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 marR="2229" indent="-1114" algn="ctr">
              <a:spcBef>
                <a:spcPts val="42"/>
              </a:spcBef>
            </a:pP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Cho phép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sửa nội 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dung </a:t>
            </a:r>
            <a:r>
              <a:rPr sz="700" b="1" spc="-7" dirty="0">
                <a:solidFill>
                  <a:srgbClr val="FFFFFF"/>
                </a:solidFill>
                <a:latin typeface="Calibri"/>
                <a:cs typeface="Calibri"/>
              </a:rPr>
              <a:t>và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sự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xuất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hiện  của chúng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trên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trình 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duyệt</a:t>
            </a:r>
            <a:endParaRPr sz="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3128" y="85449"/>
            <a:ext cx="357787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CÁC </a:t>
            </a:r>
            <a:r>
              <a:rPr lang="vi-VN" sz="1100" b="1" spc="-7" dirty="0">
                <a:solidFill>
                  <a:srgbClr val="7030A0"/>
                </a:solidFill>
                <a:latin typeface="+mn-lt"/>
              </a:rPr>
              <a:t>CÔNG</a:t>
            </a:r>
            <a:r>
              <a:rPr lang="vi-VN" sz="1100" b="1" spc="-42" dirty="0">
                <a:solidFill>
                  <a:srgbClr val="7030A0"/>
                </a:solidFill>
                <a:latin typeface="+mn-lt"/>
              </a:rPr>
              <a:t> </a:t>
            </a: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NGHỆ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12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32027" y="844357"/>
            <a:ext cx="3630745" cy="237204"/>
          </a:xfrm>
          <a:custGeom>
            <a:avLst/>
            <a:gdLst/>
            <a:ahLst/>
            <a:cxnLst/>
            <a:rect l="l" t="t" r="r" b="b"/>
            <a:pathLst>
              <a:path w="8382000" h="531494">
                <a:moveTo>
                  <a:pt x="8293481" y="0"/>
                </a:moveTo>
                <a:lnTo>
                  <a:pt x="88569" y="0"/>
                </a:lnTo>
                <a:lnTo>
                  <a:pt x="54092" y="6955"/>
                </a:lnTo>
                <a:lnTo>
                  <a:pt x="25939" y="25923"/>
                </a:lnTo>
                <a:lnTo>
                  <a:pt x="6959" y="54060"/>
                </a:lnTo>
                <a:lnTo>
                  <a:pt x="0" y="88518"/>
                </a:lnTo>
                <a:lnTo>
                  <a:pt x="0" y="442848"/>
                </a:lnTo>
                <a:lnTo>
                  <a:pt x="6959" y="477307"/>
                </a:lnTo>
                <a:lnTo>
                  <a:pt x="25939" y="505444"/>
                </a:lnTo>
                <a:lnTo>
                  <a:pt x="54092" y="524412"/>
                </a:lnTo>
                <a:lnTo>
                  <a:pt x="88569" y="531367"/>
                </a:lnTo>
                <a:lnTo>
                  <a:pt x="8293481" y="531367"/>
                </a:lnTo>
                <a:lnTo>
                  <a:pt x="8327939" y="524412"/>
                </a:lnTo>
                <a:lnTo>
                  <a:pt x="8356076" y="505444"/>
                </a:lnTo>
                <a:lnTo>
                  <a:pt x="8375044" y="477307"/>
                </a:lnTo>
                <a:lnTo>
                  <a:pt x="8382000" y="442848"/>
                </a:lnTo>
                <a:lnTo>
                  <a:pt x="8382000" y="88518"/>
                </a:lnTo>
                <a:lnTo>
                  <a:pt x="8375044" y="54060"/>
                </a:lnTo>
                <a:lnTo>
                  <a:pt x="8356076" y="25923"/>
                </a:lnTo>
                <a:lnTo>
                  <a:pt x="8327939" y="6955"/>
                </a:lnTo>
                <a:lnTo>
                  <a:pt x="8293481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027" y="1179729"/>
            <a:ext cx="3630745" cy="244289"/>
          </a:xfrm>
          <a:custGeom>
            <a:avLst/>
            <a:gdLst/>
            <a:ahLst/>
            <a:cxnLst/>
            <a:rect l="l" t="t" r="r" b="b"/>
            <a:pathLst>
              <a:path w="8382000" h="547369">
                <a:moveTo>
                  <a:pt x="8290814" y="0"/>
                </a:moveTo>
                <a:lnTo>
                  <a:pt x="91160" y="0"/>
                </a:lnTo>
                <a:lnTo>
                  <a:pt x="55678" y="7157"/>
                </a:lnTo>
                <a:lnTo>
                  <a:pt x="26701" y="26685"/>
                </a:lnTo>
                <a:lnTo>
                  <a:pt x="7164" y="55667"/>
                </a:lnTo>
                <a:lnTo>
                  <a:pt x="0" y="91186"/>
                </a:lnTo>
                <a:lnTo>
                  <a:pt x="0" y="455802"/>
                </a:lnTo>
                <a:lnTo>
                  <a:pt x="7164" y="491267"/>
                </a:lnTo>
                <a:lnTo>
                  <a:pt x="26701" y="520255"/>
                </a:lnTo>
                <a:lnTo>
                  <a:pt x="55678" y="539813"/>
                </a:lnTo>
                <a:lnTo>
                  <a:pt x="91160" y="546988"/>
                </a:lnTo>
                <a:lnTo>
                  <a:pt x="8290814" y="546988"/>
                </a:lnTo>
                <a:lnTo>
                  <a:pt x="8326332" y="539813"/>
                </a:lnTo>
                <a:lnTo>
                  <a:pt x="8355314" y="520255"/>
                </a:lnTo>
                <a:lnTo>
                  <a:pt x="8374842" y="491267"/>
                </a:lnTo>
                <a:lnTo>
                  <a:pt x="8382000" y="455802"/>
                </a:lnTo>
                <a:lnTo>
                  <a:pt x="8382000" y="91186"/>
                </a:lnTo>
                <a:lnTo>
                  <a:pt x="8374842" y="55667"/>
                </a:lnTo>
                <a:lnTo>
                  <a:pt x="8355314" y="26685"/>
                </a:lnTo>
                <a:lnTo>
                  <a:pt x="8326332" y="7157"/>
                </a:lnTo>
                <a:lnTo>
                  <a:pt x="8290814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2027" y="1553079"/>
            <a:ext cx="3630745" cy="308054"/>
          </a:xfrm>
          <a:custGeom>
            <a:avLst/>
            <a:gdLst/>
            <a:ahLst/>
            <a:cxnLst/>
            <a:rect l="l" t="t" r="r" b="b"/>
            <a:pathLst>
              <a:path w="8382000" h="690245">
                <a:moveTo>
                  <a:pt x="8266938" y="0"/>
                </a:moveTo>
                <a:lnTo>
                  <a:pt x="115049" y="0"/>
                </a:lnTo>
                <a:lnTo>
                  <a:pt x="70267" y="9030"/>
                </a:lnTo>
                <a:lnTo>
                  <a:pt x="33697" y="33670"/>
                </a:lnTo>
                <a:lnTo>
                  <a:pt x="9041" y="70240"/>
                </a:lnTo>
                <a:lnTo>
                  <a:pt x="0" y="115062"/>
                </a:lnTo>
                <a:lnTo>
                  <a:pt x="0" y="575183"/>
                </a:lnTo>
                <a:lnTo>
                  <a:pt x="9041" y="620004"/>
                </a:lnTo>
                <a:lnTo>
                  <a:pt x="33697" y="656574"/>
                </a:lnTo>
                <a:lnTo>
                  <a:pt x="70267" y="681214"/>
                </a:lnTo>
                <a:lnTo>
                  <a:pt x="115049" y="690245"/>
                </a:lnTo>
                <a:lnTo>
                  <a:pt x="8266938" y="690245"/>
                </a:lnTo>
                <a:lnTo>
                  <a:pt x="8311705" y="681214"/>
                </a:lnTo>
                <a:lnTo>
                  <a:pt x="8348281" y="656574"/>
                </a:lnTo>
                <a:lnTo>
                  <a:pt x="8372951" y="620004"/>
                </a:lnTo>
                <a:lnTo>
                  <a:pt x="8382000" y="575183"/>
                </a:lnTo>
                <a:lnTo>
                  <a:pt x="8382000" y="115062"/>
                </a:lnTo>
                <a:lnTo>
                  <a:pt x="8372951" y="70240"/>
                </a:lnTo>
                <a:lnTo>
                  <a:pt x="8348281" y="33670"/>
                </a:lnTo>
                <a:lnTo>
                  <a:pt x="8311705" y="9030"/>
                </a:lnTo>
                <a:lnTo>
                  <a:pt x="8266938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2027" y="1974662"/>
            <a:ext cx="3630745" cy="303519"/>
          </a:xfrm>
          <a:custGeom>
            <a:avLst/>
            <a:gdLst/>
            <a:ahLst/>
            <a:cxnLst/>
            <a:rect l="l" t="t" r="r" b="b"/>
            <a:pathLst>
              <a:path w="8382000" h="680085">
                <a:moveTo>
                  <a:pt x="8268716" y="0"/>
                </a:moveTo>
                <a:lnTo>
                  <a:pt x="113258" y="0"/>
                </a:lnTo>
                <a:lnTo>
                  <a:pt x="69174" y="8913"/>
                </a:lnTo>
                <a:lnTo>
                  <a:pt x="33173" y="33210"/>
                </a:lnTo>
                <a:lnTo>
                  <a:pt x="8900" y="69222"/>
                </a:lnTo>
                <a:lnTo>
                  <a:pt x="0" y="113284"/>
                </a:lnTo>
                <a:lnTo>
                  <a:pt x="0" y="566293"/>
                </a:lnTo>
                <a:lnTo>
                  <a:pt x="8900" y="610407"/>
                </a:lnTo>
                <a:lnTo>
                  <a:pt x="33173" y="646414"/>
                </a:lnTo>
                <a:lnTo>
                  <a:pt x="69174" y="670681"/>
                </a:lnTo>
                <a:lnTo>
                  <a:pt x="113258" y="679577"/>
                </a:lnTo>
                <a:lnTo>
                  <a:pt x="8268716" y="679577"/>
                </a:lnTo>
                <a:lnTo>
                  <a:pt x="8312830" y="670681"/>
                </a:lnTo>
                <a:lnTo>
                  <a:pt x="8348837" y="646414"/>
                </a:lnTo>
                <a:lnTo>
                  <a:pt x="8373104" y="610407"/>
                </a:lnTo>
                <a:lnTo>
                  <a:pt x="8382000" y="566293"/>
                </a:lnTo>
                <a:lnTo>
                  <a:pt x="8382000" y="113284"/>
                </a:lnTo>
                <a:lnTo>
                  <a:pt x="8373104" y="69222"/>
                </a:lnTo>
                <a:lnTo>
                  <a:pt x="8348837" y="33210"/>
                </a:lnTo>
                <a:lnTo>
                  <a:pt x="8312830" y="8913"/>
                </a:lnTo>
                <a:lnTo>
                  <a:pt x="8268716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67455" y="884372"/>
            <a:ext cx="3543552" cy="1390620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pc="-4" dirty="0">
                <a:latin typeface="Calibri"/>
                <a:cs typeface="Calibri"/>
              </a:rPr>
              <a:t>JavaScript </a:t>
            </a:r>
            <a:r>
              <a:rPr spc="-2" dirty="0">
                <a:latin typeface="Calibri"/>
                <a:cs typeface="Calibri"/>
              </a:rPr>
              <a:t>là </a:t>
            </a:r>
            <a:r>
              <a:rPr dirty="0">
                <a:latin typeface="Calibri"/>
                <a:cs typeface="Calibri"/>
              </a:rPr>
              <a:t>một </a:t>
            </a:r>
            <a:r>
              <a:rPr spc="-2" dirty="0">
                <a:latin typeface="Calibri"/>
                <a:cs typeface="Calibri"/>
              </a:rPr>
              <a:t>ngôn ngữ </a:t>
            </a:r>
            <a:r>
              <a:rPr spc="-4" dirty="0">
                <a:latin typeface="Calibri"/>
                <a:cs typeface="Calibri"/>
              </a:rPr>
              <a:t>kích </a:t>
            </a:r>
            <a:r>
              <a:rPr spc="-2" dirty="0">
                <a:latin typeface="Calibri"/>
                <a:cs typeface="Calibri"/>
              </a:rPr>
              <a:t>bản </a:t>
            </a:r>
            <a:r>
              <a:rPr dirty="0">
                <a:latin typeface="Calibri"/>
                <a:cs typeface="Calibri"/>
              </a:rPr>
              <a:t>được </a:t>
            </a:r>
            <a:r>
              <a:rPr spc="-2" dirty="0">
                <a:latin typeface="Calibri"/>
                <a:cs typeface="Calibri"/>
              </a:rPr>
              <a:t>sử dụng </a:t>
            </a:r>
            <a:r>
              <a:rPr dirty="0">
                <a:latin typeface="Calibri"/>
                <a:cs typeface="Calibri"/>
              </a:rPr>
              <a:t>để </a:t>
            </a:r>
            <a:r>
              <a:rPr spc="-7" dirty="0">
                <a:latin typeface="Calibri"/>
                <a:cs typeface="Calibri"/>
              </a:rPr>
              <a:t>tạo </a:t>
            </a:r>
            <a:r>
              <a:rPr spc="-9" dirty="0">
                <a:latin typeface="Calibri"/>
                <a:cs typeface="Calibri"/>
              </a:rPr>
              <a:t>ra </a:t>
            </a:r>
            <a:r>
              <a:rPr spc="-4" dirty="0">
                <a:latin typeface="Calibri"/>
                <a:cs typeface="Calibri"/>
              </a:rPr>
              <a:t>các trang </a:t>
            </a:r>
            <a:r>
              <a:rPr spc="-2" dirty="0">
                <a:latin typeface="Calibri"/>
                <a:cs typeface="Calibri"/>
              </a:rPr>
              <a:t>web</a:t>
            </a:r>
            <a:r>
              <a:rPr spc="2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động.</a:t>
            </a:r>
            <a:endParaRPr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>
              <a:spcBef>
                <a:spcPts val="11"/>
              </a:spcBef>
            </a:pPr>
            <a:endParaRPr sz="700">
              <a:latin typeface="Times New Roman"/>
              <a:cs typeface="Times New Roman"/>
            </a:endParaRPr>
          </a:p>
          <a:p>
            <a:pPr marL="5850"/>
            <a:r>
              <a:rPr spc="-2" dirty="0">
                <a:latin typeface="Calibri"/>
                <a:cs typeface="Calibri"/>
              </a:rPr>
              <a:t>CSS </a:t>
            </a:r>
            <a:r>
              <a:rPr spc="-7" dirty="0">
                <a:latin typeface="Calibri"/>
                <a:cs typeface="Calibri"/>
              </a:rPr>
              <a:t>xác </a:t>
            </a:r>
            <a:r>
              <a:rPr dirty="0">
                <a:latin typeface="Calibri"/>
                <a:cs typeface="Calibri"/>
              </a:rPr>
              <a:t>định </a:t>
            </a:r>
            <a:r>
              <a:rPr spc="-2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dang </a:t>
            </a:r>
            <a:r>
              <a:rPr spc="-2" dirty="0">
                <a:latin typeface="Calibri"/>
                <a:cs typeface="Calibri"/>
              </a:rPr>
              <a:t>của </a:t>
            </a:r>
            <a:r>
              <a:rPr spc="-4" dirty="0">
                <a:latin typeface="Calibri"/>
                <a:cs typeface="Calibri"/>
              </a:rPr>
              <a:t>cả trang </a:t>
            </a:r>
            <a:r>
              <a:rPr spc="-11" dirty="0">
                <a:latin typeface="Calibri"/>
                <a:cs typeface="Calibri"/>
              </a:rPr>
              <a:t>Web </a:t>
            </a:r>
            <a:r>
              <a:rPr spc="-2" dirty="0">
                <a:latin typeface="Calibri"/>
                <a:cs typeface="Calibri"/>
              </a:rPr>
              <a:t>tĩnh </a:t>
            </a:r>
            <a:r>
              <a:rPr spc="-4" dirty="0">
                <a:latin typeface="Calibri"/>
                <a:cs typeface="Calibri"/>
              </a:rPr>
              <a:t>và trang </a:t>
            </a:r>
            <a:r>
              <a:rPr spc="-11" dirty="0">
                <a:latin typeface="Calibri"/>
                <a:cs typeface="Calibri"/>
              </a:rPr>
              <a:t>Web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động.</a:t>
            </a:r>
            <a:endParaRPr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>
              <a:spcBef>
                <a:spcPts val="13"/>
              </a:spcBef>
            </a:pPr>
            <a:endParaRPr>
              <a:latin typeface="Times New Roman"/>
              <a:cs typeface="Times New Roman"/>
            </a:endParaRPr>
          </a:p>
          <a:p>
            <a:pPr marL="8914" marR="65186">
              <a:lnSpc>
                <a:spcPts val="864"/>
              </a:lnSpc>
            </a:pPr>
            <a:r>
              <a:rPr spc="-2" dirty="0">
                <a:latin typeface="Calibri"/>
                <a:cs typeface="Calibri"/>
              </a:rPr>
              <a:t>HTML </a:t>
            </a:r>
            <a:r>
              <a:rPr spc="-4" dirty="0">
                <a:latin typeface="Calibri"/>
                <a:cs typeface="Calibri"/>
              </a:rPr>
              <a:t>có </a:t>
            </a:r>
            <a:r>
              <a:rPr dirty="0">
                <a:latin typeface="Calibri"/>
                <a:cs typeface="Calibri"/>
              </a:rPr>
              <a:t>thể mở </a:t>
            </a:r>
            <a:r>
              <a:rPr spc="-4" dirty="0">
                <a:latin typeface="Calibri"/>
                <a:cs typeface="Calibri"/>
              </a:rPr>
              <a:t>rộng </a:t>
            </a:r>
            <a:r>
              <a:rPr dirty="0">
                <a:latin typeface="Calibri"/>
                <a:cs typeface="Calibri"/>
              </a:rPr>
              <a:t>thêm khi </a:t>
            </a:r>
            <a:r>
              <a:rPr spc="-2" dirty="0">
                <a:latin typeface="Calibri"/>
                <a:cs typeface="Calibri"/>
              </a:rPr>
              <a:t>sử dụng </a:t>
            </a:r>
            <a:r>
              <a:rPr spc="-4" dirty="0">
                <a:latin typeface="Calibri"/>
                <a:cs typeface="Calibri"/>
              </a:rPr>
              <a:t>JavaScript, </a:t>
            </a:r>
            <a:r>
              <a:rPr spc="-2" dirty="0">
                <a:latin typeface="Arial"/>
                <a:cs typeface="Arial"/>
              </a:rPr>
              <a:t>hiển </a:t>
            </a:r>
            <a:r>
              <a:rPr dirty="0">
                <a:latin typeface="Arial"/>
                <a:cs typeface="Arial"/>
              </a:rPr>
              <a:t>thị </a:t>
            </a:r>
            <a:r>
              <a:rPr spc="-2" dirty="0">
                <a:latin typeface="Arial"/>
                <a:cs typeface="Arial"/>
              </a:rPr>
              <a:t>dữ liệu </a:t>
            </a:r>
            <a:r>
              <a:rPr spc="-4" dirty="0">
                <a:latin typeface="Arial"/>
                <a:cs typeface="Arial"/>
              </a:rPr>
              <a:t>người </a:t>
            </a:r>
            <a:r>
              <a:rPr spc="-2" dirty="0">
                <a:latin typeface="Arial"/>
                <a:cs typeface="Arial"/>
              </a:rPr>
              <a:t>dùng </a:t>
            </a:r>
            <a:r>
              <a:rPr spc="-4" dirty="0">
                <a:latin typeface="Arial"/>
                <a:cs typeface="Arial"/>
              </a:rPr>
              <a:t>định  nghĩa </a:t>
            </a:r>
            <a:r>
              <a:rPr dirty="0">
                <a:latin typeface="Calibri"/>
                <a:cs typeface="Calibri"/>
              </a:rPr>
              <a:t>theo </a:t>
            </a:r>
            <a:r>
              <a:rPr spc="-4" dirty="0">
                <a:latin typeface="Arial"/>
                <a:cs typeface="Arial"/>
              </a:rPr>
              <a:t>yêu </a:t>
            </a:r>
            <a:r>
              <a:rPr dirty="0">
                <a:latin typeface="Arial"/>
                <a:cs typeface="Arial"/>
              </a:rPr>
              <a:t>cầu </a:t>
            </a:r>
            <a:r>
              <a:rPr spc="-2" dirty="0">
                <a:latin typeface="Arial"/>
                <a:cs typeface="Arial"/>
              </a:rPr>
              <a:t>mỗi </a:t>
            </a:r>
            <a:r>
              <a:rPr dirty="0">
                <a:latin typeface="Arial"/>
                <a:cs typeface="Arial"/>
              </a:rPr>
              <a:t>khi </a:t>
            </a:r>
            <a:r>
              <a:rPr spc="-2" dirty="0">
                <a:latin typeface="Arial"/>
                <a:cs typeface="Arial"/>
              </a:rPr>
              <a:t>trang </a:t>
            </a:r>
            <a:r>
              <a:rPr spc="-7" dirty="0">
                <a:latin typeface="Arial"/>
                <a:cs typeface="Arial"/>
              </a:rPr>
              <a:t>web </a:t>
            </a:r>
            <a:r>
              <a:rPr spc="-2" dirty="0">
                <a:latin typeface="Arial"/>
                <a:cs typeface="Arial"/>
              </a:rPr>
              <a:t>được </a:t>
            </a:r>
            <a:r>
              <a:rPr dirty="0">
                <a:latin typeface="Arial"/>
                <a:cs typeface="Arial"/>
              </a:rPr>
              <a:t>tải </a:t>
            </a:r>
            <a:r>
              <a:rPr spc="-2" dirty="0">
                <a:latin typeface="Arial"/>
                <a:cs typeface="Arial"/>
              </a:rPr>
              <a:t>trong trình</a:t>
            </a:r>
            <a:r>
              <a:rPr spc="50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duyệt</a:t>
            </a:r>
            <a:r>
              <a:rPr spc="-4" dirty="0">
                <a:latin typeface="Calibri"/>
                <a:cs typeface="Calibri"/>
              </a:rPr>
              <a:t>.</a:t>
            </a:r>
            <a:endParaRPr>
              <a:latin typeface="Calibri"/>
              <a:cs typeface="Calibri"/>
            </a:endParaRPr>
          </a:p>
          <a:p>
            <a:pPr>
              <a:spcBef>
                <a:spcPts val="2"/>
              </a:spcBef>
            </a:pPr>
            <a:endParaRPr sz="1300">
              <a:latin typeface="Times New Roman"/>
              <a:cs typeface="Times New Roman"/>
            </a:endParaRPr>
          </a:p>
          <a:p>
            <a:pPr marL="8636" marR="2229">
              <a:lnSpc>
                <a:spcPts val="864"/>
              </a:lnSpc>
            </a:pPr>
            <a:r>
              <a:rPr spc="-2" dirty="0">
                <a:latin typeface="Calibri"/>
                <a:cs typeface="Calibri"/>
              </a:rPr>
              <a:t>HTML </a:t>
            </a:r>
            <a:r>
              <a:rPr dirty="0">
                <a:latin typeface="Calibri"/>
                <a:cs typeface="Calibri"/>
              </a:rPr>
              <a:t>động </a:t>
            </a:r>
            <a:r>
              <a:rPr spc="-2" dirty="0">
                <a:latin typeface="Calibri"/>
                <a:cs typeface="Calibri"/>
              </a:rPr>
              <a:t>sử dụng </a:t>
            </a:r>
            <a:r>
              <a:rPr spc="-4" dirty="0">
                <a:latin typeface="Calibri"/>
                <a:cs typeface="Calibri"/>
              </a:rPr>
              <a:t>JavaScript </a:t>
            </a:r>
            <a:r>
              <a:rPr spc="-7" dirty="0">
                <a:latin typeface="Calibri"/>
                <a:cs typeface="Calibri"/>
              </a:rPr>
              <a:t>và </a:t>
            </a:r>
            <a:r>
              <a:rPr spc="-2" dirty="0">
                <a:latin typeface="Calibri"/>
                <a:cs typeface="Calibri"/>
              </a:rPr>
              <a:t>CSS </a:t>
            </a:r>
            <a:r>
              <a:rPr dirty="0">
                <a:latin typeface="Calibri"/>
                <a:cs typeface="Calibri"/>
              </a:rPr>
              <a:t>để </a:t>
            </a:r>
            <a:r>
              <a:rPr spc="-7" dirty="0">
                <a:latin typeface="Calibri"/>
                <a:cs typeface="Calibri"/>
              </a:rPr>
              <a:t>tạo </a:t>
            </a:r>
            <a:r>
              <a:rPr spc="-4" dirty="0">
                <a:latin typeface="Calibri"/>
                <a:cs typeface="Calibri"/>
              </a:rPr>
              <a:t>các trang </a:t>
            </a:r>
            <a:r>
              <a:rPr spc="-2" dirty="0">
                <a:latin typeface="Calibri"/>
                <a:cs typeface="Calibri"/>
              </a:rPr>
              <a:t>web </a:t>
            </a:r>
            <a:r>
              <a:rPr dirty="0">
                <a:latin typeface="Calibri"/>
                <a:cs typeface="Calibri"/>
              </a:rPr>
              <a:t>động </a:t>
            </a:r>
            <a:r>
              <a:rPr spc="-4" dirty="0">
                <a:latin typeface="Calibri"/>
                <a:cs typeface="Calibri"/>
              </a:rPr>
              <a:t>và chuyển </a:t>
            </a:r>
            <a:r>
              <a:rPr dirty="0">
                <a:latin typeface="Calibri"/>
                <a:cs typeface="Calibri"/>
              </a:rPr>
              <a:t>đổi </a:t>
            </a:r>
            <a:r>
              <a:rPr spc="-4" dirty="0">
                <a:latin typeface="Calibri"/>
                <a:cs typeface="Calibri"/>
              </a:rPr>
              <a:t>các </a:t>
            </a:r>
            <a:r>
              <a:rPr spc="-2" dirty="0">
                <a:latin typeface="Calibri"/>
                <a:cs typeface="Calibri"/>
              </a:rPr>
              <a:t>nhìn  </a:t>
            </a:r>
            <a:r>
              <a:rPr spc="-7" dirty="0">
                <a:latin typeface="Calibri"/>
                <a:cs typeface="Calibri"/>
              </a:rPr>
              <a:t>và </a:t>
            </a:r>
            <a:r>
              <a:rPr spc="-4" dirty="0">
                <a:latin typeface="Calibri"/>
                <a:cs typeface="Calibri"/>
              </a:rPr>
              <a:t>cảm </a:t>
            </a:r>
            <a:r>
              <a:rPr spc="-2" dirty="0">
                <a:latin typeface="Calibri"/>
                <a:cs typeface="Calibri"/>
              </a:rPr>
              <a:t>nhận về </a:t>
            </a:r>
            <a:r>
              <a:rPr spc="-4" dirty="0">
                <a:latin typeface="Calibri"/>
                <a:cs typeface="Calibri"/>
              </a:rPr>
              <a:t>các trang</a:t>
            </a:r>
            <a:r>
              <a:rPr dirty="0">
                <a:latin typeface="Calibri"/>
                <a:cs typeface="Calibri"/>
              </a:rPr>
              <a:t> </a:t>
            </a:r>
            <a:r>
              <a:rPr spc="-9" dirty="0">
                <a:latin typeface="Calibri"/>
                <a:cs typeface="Calibri"/>
              </a:rPr>
              <a:t>Web.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5349" y="450716"/>
            <a:ext cx="3465657" cy="128736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125916" indent="-120344">
              <a:spcBef>
                <a:spcPts val="44"/>
              </a:spcBef>
              <a:buClr>
                <a:srgbClr val="AC1317"/>
              </a:buClr>
              <a:buFont typeface="Wingdings"/>
              <a:buChar char=""/>
              <a:tabLst>
                <a:tab pos="125637" algn="l"/>
                <a:tab pos="125916" algn="l"/>
              </a:tabLst>
            </a:pPr>
            <a:r>
              <a:rPr dirty="0">
                <a:latin typeface="Calibri"/>
                <a:cs typeface="Calibri"/>
              </a:rPr>
              <a:t>Một số </a:t>
            </a:r>
            <a:r>
              <a:rPr spc="-4" dirty="0">
                <a:latin typeface="Calibri"/>
                <a:cs typeface="Calibri"/>
              </a:rPr>
              <a:t>công </a:t>
            </a:r>
            <a:r>
              <a:rPr spc="-2" dirty="0">
                <a:latin typeface="Calibri"/>
                <a:cs typeface="Calibri"/>
              </a:rPr>
              <a:t>nghệ </a:t>
            </a:r>
            <a:r>
              <a:rPr dirty="0">
                <a:latin typeface="Calibri"/>
                <a:cs typeface="Calibri"/>
              </a:rPr>
              <a:t>sử dụng để </a:t>
            </a:r>
            <a:r>
              <a:rPr spc="-4" dirty="0">
                <a:latin typeface="Calibri"/>
                <a:cs typeface="Calibri"/>
              </a:rPr>
              <a:t>tạo </a:t>
            </a:r>
            <a:r>
              <a:rPr spc="-7" dirty="0">
                <a:latin typeface="Calibri"/>
                <a:cs typeface="Calibri"/>
              </a:rPr>
              <a:t>và </a:t>
            </a:r>
            <a:r>
              <a:rPr spc="-4" dirty="0">
                <a:latin typeface="Calibri"/>
                <a:cs typeface="Calibri"/>
              </a:rPr>
              <a:t>các </a:t>
            </a:r>
            <a:r>
              <a:rPr spc="-2" dirty="0">
                <a:latin typeface="Calibri"/>
                <a:cs typeface="Calibri"/>
              </a:rPr>
              <a:t>web </a:t>
            </a:r>
            <a:r>
              <a:rPr spc="-4" dirty="0">
                <a:latin typeface="Calibri"/>
                <a:cs typeface="Calibri"/>
              </a:rPr>
              <a:t>sites</a:t>
            </a:r>
            <a:r>
              <a:rPr spc="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động: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3127" y="85449"/>
            <a:ext cx="3661276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z="1100" b="1" spc="-4" dirty="0">
                <a:solidFill>
                  <a:srgbClr val="7030A0"/>
                </a:solidFill>
                <a:latin typeface="+mn-lt"/>
              </a:rPr>
              <a:t>LỊCH </a:t>
            </a: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SỬ </a:t>
            </a:r>
            <a:r>
              <a:rPr lang="vi-VN" sz="1100" b="1" spc="-7" dirty="0">
                <a:solidFill>
                  <a:srgbClr val="7030A0"/>
                </a:solidFill>
                <a:latin typeface="+mn-lt"/>
              </a:rPr>
              <a:t>PHÁT </a:t>
            </a: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TRIỂN</a:t>
            </a:r>
            <a:r>
              <a:rPr lang="vi-VN" sz="1100" b="1" spc="-18" dirty="0">
                <a:solidFill>
                  <a:srgbClr val="7030A0"/>
                </a:solidFill>
                <a:latin typeface="+mn-lt"/>
              </a:rPr>
              <a:t> </a:t>
            </a:r>
            <a:r>
              <a:rPr lang="vi-VN" sz="1100" b="1" dirty="0">
                <a:solidFill>
                  <a:srgbClr val="7030A0"/>
                </a:solidFill>
                <a:latin typeface="+mn-lt"/>
              </a:rPr>
              <a:t>1-2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13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660136" y="680156"/>
            <a:ext cx="2640542" cy="1700389"/>
          </a:xfrm>
          <a:custGeom>
            <a:avLst/>
            <a:gdLst/>
            <a:ahLst/>
            <a:cxnLst/>
            <a:rect l="l" t="t" r="r" b="b"/>
            <a:pathLst>
              <a:path w="6096000" h="3810000">
                <a:moveTo>
                  <a:pt x="5089779" y="0"/>
                </a:moveTo>
                <a:lnTo>
                  <a:pt x="5143500" y="482600"/>
                </a:lnTo>
                <a:lnTo>
                  <a:pt x="4472261" y="622300"/>
                </a:lnTo>
                <a:lnTo>
                  <a:pt x="4413415" y="647700"/>
                </a:lnTo>
                <a:lnTo>
                  <a:pt x="4181658" y="698500"/>
                </a:lnTo>
                <a:lnTo>
                  <a:pt x="4124625" y="723900"/>
                </a:lnTo>
                <a:lnTo>
                  <a:pt x="3955703" y="762000"/>
                </a:lnTo>
                <a:lnTo>
                  <a:pt x="3900121" y="787400"/>
                </a:lnTo>
                <a:lnTo>
                  <a:pt x="3790044" y="812800"/>
                </a:lnTo>
                <a:lnTo>
                  <a:pt x="3735550" y="838200"/>
                </a:lnTo>
                <a:lnTo>
                  <a:pt x="3627649" y="863600"/>
                </a:lnTo>
                <a:lnTo>
                  <a:pt x="3574243" y="889000"/>
                </a:lnTo>
                <a:lnTo>
                  <a:pt x="3468518" y="914400"/>
                </a:lnTo>
                <a:lnTo>
                  <a:pt x="3416200" y="939800"/>
                </a:lnTo>
                <a:lnTo>
                  <a:pt x="3364244" y="952500"/>
                </a:lnTo>
                <a:lnTo>
                  <a:pt x="3312651" y="977900"/>
                </a:lnTo>
                <a:lnTo>
                  <a:pt x="3261421" y="990600"/>
                </a:lnTo>
                <a:lnTo>
                  <a:pt x="3210553" y="1016000"/>
                </a:lnTo>
                <a:lnTo>
                  <a:pt x="3160048" y="1028700"/>
                </a:lnTo>
                <a:lnTo>
                  <a:pt x="3109905" y="1054100"/>
                </a:lnTo>
                <a:lnTo>
                  <a:pt x="3060125" y="1066800"/>
                </a:lnTo>
                <a:lnTo>
                  <a:pt x="3010708" y="1092200"/>
                </a:lnTo>
                <a:lnTo>
                  <a:pt x="2961654" y="1104900"/>
                </a:lnTo>
                <a:lnTo>
                  <a:pt x="2864632" y="1155700"/>
                </a:lnTo>
                <a:lnTo>
                  <a:pt x="2816665" y="1168400"/>
                </a:lnTo>
                <a:lnTo>
                  <a:pt x="2769061" y="1193800"/>
                </a:lnTo>
                <a:lnTo>
                  <a:pt x="2721820" y="1206500"/>
                </a:lnTo>
                <a:lnTo>
                  <a:pt x="2582272" y="1282700"/>
                </a:lnTo>
                <a:lnTo>
                  <a:pt x="2536481" y="1295400"/>
                </a:lnTo>
                <a:lnTo>
                  <a:pt x="2401284" y="1371600"/>
                </a:lnTo>
                <a:lnTo>
                  <a:pt x="2356944" y="1384300"/>
                </a:lnTo>
                <a:lnTo>
                  <a:pt x="2183209" y="1485900"/>
                </a:lnTo>
                <a:lnTo>
                  <a:pt x="2140682" y="1498600"/>
                </a:lnTo>
                <a:lnTo>
                  <a:pt x="2015276" y="1574800"/>
                </a:lnTo>
                <a:lnTo>
                  <a:pt x="1893134" y="1651000"/>
                </a:lnTo>
                <a:lnTo>
                  <a:pt x="1774256" y="1727200"/>
                </a:lnTo>
                <a:lnTo>
                  <a:pt x="1658642" y="1803400"/>
                </a:lnTo>
                <a:lnTo>
                  <a:pt x="1546292" y="1879600"/>
                </a:lnTo>
                <a:lnTo>
                  <a:pt x="1473205" y="1930400"/>
                </a:lnTo>
                <a:lnTo>
                  <a:pt x="1437205" y="1968500"/>
                </a:lnTo>
                <a:lnTo>
                  <a:pt x="1366294" y="2019300"/>
                </a:lnTo>
                <a:lnTo>
                  <a:pt x="1296833" y="2070100"/>
                </a:lnTo>
                <a:lnTo>
                  <a:pt x="1262647" y="2108200"/>
                </a:lnTo>
                <a:lnTo>
                  <a:pt x="1228823" y="2133600"/>
                </a:lnTo>
                <a:lnTo>
                  <a:pt x="1162263" y="2184400"/>
                </a:lnTo>
                <a:lnTo>
                  <a:pt x="1129527" y="2222500"/>
                </a:lnTo>
                <a:lnTo>
                  <a:pt x="1065143" y="2273300"/>
                </a:lnTo>
                <a:lnTo>
                  <a:pt x="1033496" y="2311400"/>
                </a:lnTo>
                <a:lnTo>
                  <a:pt x="971288" y="2362200"/>
                </a:lnTo>
                <a:lnTo>
                  <a:pt x="940728" y="2400300"/>
                </a:lnTo>
                <a:lnTo>
                  <a:pt x="910530" y="2425700"/>
                </a:lnTo>
                <a:lnTo>
                  <a:pt x="880695" y="2463800"/>
                </a:lnTo>
                <a:lnTo>
                  <a:pt x="851223" y="2489200"/>
                </a:lnTo>
                <a:lnTo>
                  <a:pt x="822114" y="2514600"/>
                </a:lnTo>
                <a:lnTo>
                  <a:pt x="793367" y="2552700"/>
                </a:lnTo>
                <a:lnTo>
                  <a:pt x="764983" y="2578100"/>
                </a:lnTo>
                <a:lnTo>
                  <a:pt x="736961" y="2616200"/>
                </a:lnTo>
                <a:lnTo>
                  <a:pt x="709302" y="2641600"/>
                </a:lnTo>
                <a:lnTo>
                  <a:pt x="682006" y="2679700"/>
                </a:lnTo>
                <a:lnTo>
                  <a:pt x="655073" y="2717800"/>
                </a:lnTo>
                <a:lnTo>
                  <a:pt x="628502" y="2743200"/>
                </a:lnTo>
                <a:lnTo>
                  <a:pt x="602293" y="2781300"/>
                </a:lnTo>
                <a:lnTo>
                  <a:pt x="576448" y="2806700"/>
                </a:lnTo>
                <a:lnTo>
                  <a:pt x="550965" y="2844800"/>
                </a:lnTo>
                <a:lnTo>
                  <a:pt x="525844" y="2882900"/>
                </a:lnTo>
                <a:lnTo>
                  <a:pt x="501086" y="2908300"/>
                </a:lnTo>
                <a:lnTo>
                  <a:pt x="476691" y="2946400"/>
                </a:lnTo>
                <a:lnTo>
                  <a:pt x="452659" y="2984500"/>
                </a:lnTo>
                <a:lnTo>
                  <a:pt x="428989" y="3009900"/>
                </a:lnTo>
                <a:lnTo>
                  <a:pt x="405682" y="3048000"/>
                </a:lnTo>
                <a:lnTo>
                  <a:pt x="382737" y="3086100"/>
                </a:lnTo>
                <a:lnTo>
                  <a:pt x="360155" y="3111500"/>
                </a:lnTo>
                <a:lnTo>
                  <a:pt x="337936" y="3149600"/>
                </a:lnTo>
                <a:lnTo>
                  <a:pt x="316079" y="3187700"/>
                </a:lnTo>
                <a:lnTo>
                  <a:pt x="294585" y="3225800"/>
                </a:lnTo>
                <a:lnTo>
                  <a:pt x="273454" y="3263900"/>
                </a:lnTo>
                <a:lnTo>
                  <a:pt x="252685" y="3289300"/>
                </a:lnTo>
                <a:lnTo>
                  <a:pt x="232279" y="3327400"/>
                </a:lnTo>
                <a:lnTo>
                  <a:pt x="212235" y="3365500"/>
                </a:lnTo>
                <a:lnTo>
                  <a:pt x="192554" y="3403600"/>
                </a:lnTo>
                <a:lnTo>
                  <a:pt x="173236" y="3441700"/>
                </a:lnTo>
                <a:lnTo>
                  <a:pt x="154281" y="3479800"/>
                </a:lnTo>
                <a:lnTo>
                  <a:pt x="135688" y="3517900"/>
                </a:lnTo>
                <a:lnTo>
                  <a:pt x="117458" y="3556000"/>
                </a:lnTo>
                <a:lnTo>
                  <a:pt x="99590" y="3581400"/>
                </a:lnTo>
                <a:lnTo>
                  <a:pt x="82085" y="3619500"/>
                </a:lnTo>
                <a:lnTo>
                  <a:pt x="64943" y="3657600"/>
                </a:lnTo>
                <a:lnTo>
                  <a:pt x="48163" y="3695700"/>
                </a:lnTo>
                <a:lnTo>
                  <a:pt x="31746" y="3733800"/>
                </a:lnTo>
                <a:lnTo>
                  <a:pt x="15691" y="3771900"/>
                </a:lnTo>
                <a:lnTo>
                  <a:pt x="0" y="3810000"/>
                </a:lnTo>
                <a:lnTo>
                  <a:pt x="25340" y="3784600"/>
                </a:lnTo>
                <a:lnTo>
                  <a:pt x="50982" y="3746500"/>
                </a:lnTo>
                <a:lnTo>
                  <a:pt x="76924" y="3721100"/>
                </a:lnTo>
                <a:lnTo>
                  <a:pt x="103167" y="3683000"/>
                </a:lnTo>
                <a:lnTo>
                  <a:pt x="129712" y="3644900"/>
                </a:lnTo>
                <a:lnTo>
                  <a:pt x="156557" y="3619500"/>
                </a:lnTo>
                <a:lnTo>
                  <a:pt x="183703" y="3581400"/>
                </a:lnTo>
                <a:lnTo>
                  <a:pt x="211150" y="3556000"/>
                </a:lnTo>
                <a:lnTo>
                  <a:pt x="238898" y="3517900"/>
                </a:lnTo>
                <a:lnTo>
                  <a:pt x="266947" y="3492500"/>
                </a:lnTo>
                <a:lnTo>
                  <a:pt x="295296" y="3454400"/>
                </a:lnTo>
                <a:lnTo>
                  <a:pt x="323947" y="3429000"/>
                </a:lnTo>
                <a:lnTo>
                  <a:pt x="352899" y="3390900"/>
                </a:lnTo>
                <a:lnTo>
                  <a:pt x="382151" y="3365500"/>
                </a:lnTo>
                <a:lnTo>
                  <a:pt x="411705" y="3327400"/>
                </a:lnTo>
                <a:lnTo>
                  <a:pt x="471715" y="3276600"/>
                </a:lnTo>
                <a:lnTo>
                  <a:pt x="502171" y="3238500"/>
                </a:lnTo>
                <a:lnTo>
                  <a:pt x="563986" y="3187700"/>
                </a:lnTo>
                <a:lnTo>
                  <a:pt x="595345" y="3149600"/>
                </a:lnTo>
                <a:lnTo>
                  <a:pt x="658966" y="3098800"/>
                </a:lnTo>
                <a:lnTo>
                  <a:pt x="691228" y="3060700"/>
                </a:lnTo>
                <a:lnTo>
                  <a:pt x="756654" y="3009900"/>
                </a:lnTo>
                <a:lnTo>
                  <a:pt x="823284" y="2959100"/>
                </a:lnTo>
                <a:lnTo>
                  <a:pt x="857050" y="2933700"/>
                </a:lnTo>
                <a:lnTo>
                  <a:pt x="891118" y="2895600"/>
                </a:lnTo>
                <a:lnTo>
                  <a:pt x="995125" y="2819400"/>
                </a:lnTo>
                <a:lnTo>
                  <a:pt x="1101840" y="2743200"/>
                </a:lnTo>
                <a:lnTo>
                  <a:pt x="1211264" y="2667000"/>
                </a:lnTo>
                <a:lnTo>
                  <a:pt x="1323396" y="2590800"/>
                </a:lnTo>
                <a:lnTo>
                  <a:pt x="1361375" y="2565400"/>
                </a:lnTo>
                <a:lnTo>
                  <a:pt x="1399655" y="2552700"/>
                </a:lnTo>
                <a:lnTo>
                  <a:pt x="1555784" y="2451100"/>
                </a:lnTo>
                <a:lnTo>
                  <a:pt x="1595569" y="2425700"/>
                </a:lnTo>
                <a:lnTo>
                  <a:pt x="1635654" y="2413000"/>
                </a:lnTo>
                <a:lnTo>
                  <a:pt x="1716728" y="2362200"/>
                </a:lnTo>
                <a:lnTo>
                  <a:pt x="1757716" y="2349500"/>
                </a:lnTo>
                <a:lnTo>
                  <a:pt x="1840595" y="2298700"/>
                </a:lnTo>
                <a:lnTo>
                  <a:pt x="1882486" y="2286000"/>
                </a:lnTo>
                <a:lnTo>
                  <a:pt x="1967171" y="2235200"/>
                </a:lnTo>
                <a:lnTo>
                  <a:pt x="2009964" y="2222500"/>
                </a:lnTo>
                <a:lnTo>
                  <a:pt x="2053059" y="2197100"/>
                </a:lnTo>
                <a:lnTo>
                  <a:pt x="2096454" y="2184400"/>
                </a:lnTo>
                <a:lnTo>
                  <a:pt x="2140151" y="2159000"/>
                </a:lnTo>
                <a:lnTo>
                  <a:pt x="2184148" y="2146300"/>
                </a:lnTo>
                <a:lnTo>
                  <a:pt x="2228446" y="2120900"/>
                </a:lnTo>
                <a:lnTo>
                  <a:pt x="2273045" y="2108200"/>
                </a:lnTo>
                <a:lnTo>
                  <a:pt x="2317945" y="2082800"/>
                </a:lnTo>
                <a:lnTo>
                  <a:pt x="2363146" y="2070100"/>
                </a:lnTo>
                <a:lnTo>
                  <a:pt x="2408648" y="2044700"/>
                </a:lnTo>
                <a:lnTo>
                  <a:pt x="2500554" y="2019300"/>
                </a:lnTo>
                <a:lnTo>
                  <a:pt x="2546958" y="1993900"/>
                </a:lnTo>
                <a:lnTo>
                  <a:pt x="2593664" y="1981200"/>
                </a:lnTo>
                <a:lnTo>
                  <a:pt x="2640670" y="1955800"/>
                </a:lnTo>
                <a:lnTo>
                  <a:pt x="2783494" y="1917700"/>
                </a:lnTo>
                <a:lnTo>
                  <a:pt x="2831704" y="1892300"/>
                </a:lnTo>
                <a:lnTo>
                  <a:pt x="3027552" y="1841500"/>
                </a:lnTo>
                <a:lnTo>
                  <a:pt x="3077266" y="1816100"/>
                </a:lnTo>
                <a:lnTo>
                  <a:pt x="3804859" y="1638300"/>
                </a:lnTo>
                <a:lnTo>
                  <a:pt x="3913615" y="1612900"/>
                </a:lnTo>
                <a:lnTo>
                  <a:pt x="3968445" y="1612900"/>
                </a:lnTo>
                <a:lnTo>
                  <a:pt x="4190771" y="1562100"/>
                </a:lnTo>
                <a:lnTo>
                  <a:pt x="4247105" y="1562100"/>
                </a:lnTo>
                <a:lnTo>
                  <a:pt x="4360675" y="1536700"/>
                </a:lnTo>
                <a:lnTo>
                  <a:pt x="4417912" y="1536700"/>
                </a:lnTo>
                <a:lnTo>
                  <a:pt x="4533287" y="1511300"/>
                </a:lnTo>
                <a:lnTo>
                  <a:pt x="4591426" y="1511300"/>
                </a:lnTo>
                <a:lnTo>
                  <a:pt x="4708607" y="1485900"/>
                </a:lnTo>
                <a:lnTo>
                  <a:pt x="4767649" y="1485900"/>
                </a:lnTo>
                <a:lnTo>
                  <a:pt x="4826992" y="1473200"/>
                </a:lnTo>
                <a:lnTo>
                  <a:pt x="4886635" y="1473200"/>
                </a:lnTo>
                <a:lnTo>
                  <a:pt x="4946579" y="1460500"/>
                </a:lnTo>
                <a:lnTo>
                  <a:pt x="5006825" y="1460500"/>
                </a:lnTo>
                <a:lnTo>
                  <a:pt x="5067371" y="1447800"/>
                </a:lnTo>
                <a:lnTo>
                  <a:pt x="5128218" y="1447800"/>
                </a:lnTo>
                <a:lnTo>
                  <a:pt x="5189366" y="1435100"/>
                </a:lnTo>
                <a:lnTo>
                  <a:pt x="5629915" y="1435100"/>
                </a:lnTo>
                <a:lnTo>
                  <a:pt x="6096000" y="762000"/>
                </a:lnTo>
                <a:lnTo>
                  <a:pt x="5089779" y="0"/>
                </a:lnTo>
                <a:close/>
              </a:path>
              <a:path w="6096000" h="3810000">
                <a:moveTo>
                  <a:pt x="5629915" y="1435100"/>
                </a:moveTo>
                <a:lnTo>
                  <a:pt x="5250815" y="1435100"/>
                </a:lnTo>
                <a:lnTo>
                  <a:pt x="5304535" y="1905000"/>
                </a:lnTo>
                <a:lnTo>
                  <a:pt x="5629915" y="1435100"/>
                </a:lnTo>
                <a:close/>
              </a:path>
            </a:pathLst>
          </a:custGeom>
          <a:solidFill>
            <a:srgbClr val="E36C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4728" y="1938896"/>
            <a:ext cx="71734" cy="739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77440" y="1940654"/>
            <a:ext cx="477498" cy="415178"/>
          </a:xfrm>
          <a:prstGeom prst="rect">
            <a:avLst/>
          </a:prstGeom>
        </p:spPr>
        <p:txBody>
          <a:bodyPr vert="horz" wrap="square" lIns="0" tIns="25907" rIns="0" bIns="0" rtlCol="0">
            <a:spAutoFit/>
          </a:bodyPr>
          <a:lstStyle/>
          <a:p>
            <a:pPr marL="5571" marR="2229">
              <a:lnSpc>
                <a:spcPts val="1496"/>
              </a:lnSpc>
              <a:spcBef>
                <a:spcPts val="204"/>
              </a:spcBef>
            </a:pPr>
            <a:r>
              <a:rPr sz="1400" spc="-4" dirty="0">
                <a:latin typeface="Calibri"/>
                <a:cs typeface="Calibri"/>
              </a:rPr>
              <a:t>HT</a:t>
            </a:r>
            <a:r>
              <a:rPr sz="1400" dirty="0">
                <a:latin typeface="Calibri"/>
                <a:cs typeface="Calibri"/>
              </a:rPr>
              <a:t>M</a:t>
            </a:r>
            <a:r>
              <a:rPr sz="1400" spc="-2" dirty="0">
                <a:latin typeface="Calibri"/>
                <a:cs typeface="Calibri"/>
              </a:rPr>
              <a:t>L  3.0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49316" y="1549054"/>
            <a:ext cx="105622" cy="108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49316" y="1549054"/>
            <a:ext cx="105622" cy="108825"/>
          </a:xfrm>
          <a:custGeom>
            <a:avLst/>
            <a:gdLst/>
            <a:ahLst/>
            <a:cxnLst/>
            <a:rect l="l" t="t" r="r" b="b"/>
            <a:pathLst>
              <a:path w="243839" h="243839">
                <a:moveTo>
                  <a:pt x="0" y="121919"/>
                </a:moveTo>
                <a:lnTo>
                  <a:pt x="9584" y="74473"/>
                </a:lnTo>
                <a:lnTo>
                  <a:pt x="35718" y="35718"/>
                </a:lnTo>
                <a:lnTo>
                  <a:pt x="74473" y="9584"/>
                </a:lnTo>
                <a:lnTo>
                  <a:pt x="121919" y="0"/>
                </a:lnTo>
                <a:lnTo>
                  <a:pt x="169366" y="9584"/>
                </a:lnTo>
                <a:lnTo>
                  <a:pt x="208121" y="35718"/>
                </a:lnTo>
                <a:lnTo>
                  <a:pt x="234255" y="74473"/>
                </a:lnTo>
                <a:lnTo>
                  <a:pt x="243840" y="121919"/>
                </a:lnTo>
                <a:lnTo>
                  <a:pt x="234255" y="169366"/>
                </a:lnTo>
                <a:lnTo>
                  <a:pt x="208121" y="208121"/>
                </a:lnTo>
                <a:lnTo>
                  <a:pt x="169366" y="234255"/>
                </a:lnTo>
                <a:lnTo>
                  <a:pt x="121919" y="243839"/>
                </a:lnTo>
                <a:lnTo>
                  <a:pt x="74473" y="234255"/>
                </a:lnTo>
                <a:lnTo>
                  <a:pt x="35718" y="208121"/>
                </a:lnTo>
                <a:lnTo>
                  <a:pt x="9584" y="169366"/>
                </a:lnTo>
                <a:lnTo>
                  <a:pt x="0" y="121919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52848" y="1568212"/>
            <a:ext cx="444382" cy="415178"/>
          </a:xfrm>
          <a:prstGeom prst="rect">
            <a:avLst/>
          </a:prstGeom>
        </p:spPr>
        <p:txBody>
          <a:bodyPr vert="horz" wrap="square" lIns="0" tIns="25907" rIns="0" bIns="0" rtlCol="0">
            <a:spAutoFit/>
          </a:bodyPr>
          <a:lstStyle/>
          <a:p>
            <a:pPr marL="5571" marR="2229">
              <a:lnSpc>
                <a:spcPts val="1496"/>
              </a:lnSpc>
              <a:spcBef>
                <a:spcPts val="204"/>
              </a:spcBef>
            </a:pPr>
            <a:r>
              <a:rPr sz="1400" spc="-4" dirty="0">
                <a:latin typeface="Calibri"/>
                <a:cs typeface="Calibri"/>
              </a:rPr>
              <a:t>HT</a:t>
            </a:r>
            <a:r>
              <a:rPr sz="1400" dirty="0">
                <a:latin typeface="Calibri"/>
                <a:cs typeface="Calibri"/>
              </a:rPr>
              <a:t>M</a:t>
            </a:r>
            <a:r>
              <a:rPr sz="1400" spc="-2" dirty="0">
                <a:latin typeface="Calibri"/>
                <a:cs typeface="Calibri"/>
              </a:rPr>
              <a:t>L  3.2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897230" y="1257608"/>
            <a:ext cx="140004" cy="144250"/>
          </a:xfrm>
          <a:custGeom>
            <a:avLst/>
            <a:gdLst/>
            <a:ahLst/>
            <a:cxnLst/>
            <a:rect l="l" t="t" r="r" b="b"/>
            <a:pathLst>
              <a:path w="323214" h="323214">
                <a:moveTo>
                  <a:pt x="161544" y="0"/>
                </a:moveTo>
                <a:lnTo>
                  <a:pt x="118577" y="5766"/>
                </a:lnTo>
                <a:lnTo>
                  <a:pt x="79981" y="22041"/>
                </a:lnTo>
                <a:lnTo>
                  <a:pt x="47291" y="47291"/>
                </a:lnTo>
                <a:lnTo>
                  <a:pt x="22041" y="79981"/>
                </a:lnTo>
                <a:lnTo>
                  <a:pt x="5766" y="118577"/>
                </a:lnTo>
                <a:lnTo>
                  <a:pt x="0" y="161544"/>
                </a:lnTo>
                <a:lnTo>
                  <a:pt x="5766" y="204466"/>
                </a:lnTo>
                <a:lnTo>
                  <a:pt x="22041" y="243049"/>
                </a:lnTo>
                <a:lnTo>
                  <a:pt x="47291" y="275748"/>
                </a:lnTo>
                <a:lnTo>
                  <a:pt x="79981" y="301018"/>
                </a:lnTo>
                <a:lnTo>
                  <a:pt x="118577" y="317313"/>
                </a:lnTo>
                <a:lnTo>
                  <a:pt x="161544" y="323088"/>
                </a:lnTo>
                <a:lnTo>
                  <a:pt x="204510" y="317313"/>
                </a:lnTo>
                <a:lnTo>
                  <a:pt x="243106" y="301018"/>
                </a:lnTo>
                <a:lnTo>
                  <a:pt x="275796" y="275748"/>
                </a:lnTo>
                <a:lnTo>
                  <a:pt x="301046" y="243049"/>
                </a:lnTo>
                <a:lnTo>
                  <a:pt x="317321" y="204466"/>
                </a:lnTo>
                <a:lnTo>
                  <a:pt x="323088" y="161544"/>
                </a:lnTo>
                <a:lnTo>
                  <a:pt x="317321" y="118577"/>
                </a:lnTo>
                <a:lnTo>
                  <a:pt x="301046" y="79981"/>
                </a:lnTo>
                <a:lnTo>
                  <a:pt x="275796" y="47291"/>
                </a:lnTo>
                <a:lnTo>
                  <a:pt x="243106" y="22041"/>
                </a:lnTo>
                <a:lnTo>
                  <a:pt x="204510" y="5766"/>
                </a:lnTo>
                <a:lnTo>
                  <a:pt x="161544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97230" y="1257608"/>
            <a:ext cx="140004" cy="144250"/>
          </a:xfrm>
          <a:custGeom>
            <a:avLst/>
            <a:gdLst/>
            <a:ahLst/>
            <a:cxnLst/>
            <a:rect l="l" t="t" r="r" b="b"/>
            <a:pathLst>
              <a:path w="323214" h="323214">
                <a:moveTo>
                  <a:pt x="0" y="161544"/>
                </a:moveTo>
                <a:lnTo>
                  <a:pt x="5766" y="118577"/>
                </a:lnTo>
                <a:lnTo>
                  <a:pt x="22041" y="79981"/>
                </a:lnTo>
                <a:lnTo>
                  <a:pt x="47291" y="47291"/>
                </a:lnTo>
                <a:lnTo>
                  <a:pt x="79981" y="22041"/>
                </a:lnTo>
                <a:lnTo>
                  <a:pt x="118577" y="5766"/>
                </a:lnTo>
                <a:lnTo>
                  <a:pt x="161544" y="0"/>
                </a:lnTo>
                <a:lnTo>
                  <a:pt x="204510" y="5766"/>
                </a:lnTo>
                <a:lnTo>
                  <a:pt x="243106" y="22041"/>
                </a:lnTo>
                <a:lnTo>
                  <a:pt x="275796" y="47291"/>
                </a:lnTo>
                <a:lnTo>
                  <a:pt x="301046" y="79981"/>
                </a:lnTo>
                <a:lnTo>
                  <a:pt x="317321" y="118577"/>
                </a:lnTo>
                <a:lnTo>
                  <a:pt x="323088" y="161544"/>
                </a:lnTo>
                <a:lnTo>
                  <a:pt x="317321" y="204466"/>
                </a:lnTo>
                <a:lnTo>
                  <a:pt x="301046" y="243049"/>
                </a:lnTo>
                <a:lnTo>
                  <a:pt x="275796" y="275748"/>
                </a:lnTo>
                <a:lnTo>
                  <a:pt x="243106" y="301018"/>
                </a:lnTo>
                <a:lnTo>
                  <a:pt x="204510" y="317313"/>
                </a:lnTo>
                <a:lnTo>
                  <a:pt x="161544" y="323088"/>
                </a:lnTo>
                <a:lnTo>
                  <a:pt x="118577" y="317313"/>
                </a:lnTo>
                <a:lnTo>
                  <a:pt x="79981" y="301018"/>
                </a:lnTo>
                <a:lnTo>
                  <a:pt x="47291" y="275748"/>
                </a:lnTo>
                <a:lnTo>
                  <a:pt x="22041" y="243049"/>
                </a:lnTo>
                <a:lnTo>
                  <a:pt x="5766" y="204466"/>
                </a:lnTo>
                <a:lnTo>
                  <a:pt x="0" y="161544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036187" y="1294393"/>
            <a:ext cx="457803" cy="415178"/>
          </a:xfrm>
          <a:prstGeom prst="rect">
            <a:avLst/>
          </a:prstGeom>
        </p:spPr>
        <p:txBody>
          <a:bodyPr vert="horz" wrap="square" lIns="0" tIns="25907" rIns="0" bIns="0" rtlCol="0">
            <a:spAutoFit/>
          </a:bodyPr>
          <a:lstStyle/>
          <a:p>
            <a:pPr marL="5571" marR="2229">
              <a:lnSpc>
                <a:spcPts val="1496"/>
              </a:lnSpc>
              <a:spcBef>
                <a:spcPts val="204"/>
              </a:spcBef>
            </a:pPr>
            <a:r>
              <a:rPr sz="1400" spc="-4" dirty="0">
                <a:latin typeface="Calibri"/>
                <a:cs typeface="Calibri"/>
              </a:rPr>
              <a:t>HT</a:t>
            </a:r>
            <a:r>
              <a:rPr sz="1400" dirty="0">
                <a:latin typeface="Calibri"/>
                <a:cs typeface="Calibri"/>
              </a:rPr>
              <a:t>M</a:t>
            </a:r>
            <a:r>
              <a:rPr sz="1400" spc="-2" dirty="0">
                <a:latin typeface="Calibri"/>
                <a:cs typeface="Calibri"/>
              </a:rPr>
              <a:t>L  4.0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93991" y="1064783"/>
            <a:ext cx="187589" cy="193278"/>
          </a:xfrm>
          <a:custGeom>
            <a:avLst/>
            <a:gdLst/>
            <a:ahLst/>
            <a:cxnLst/>
            <a:rect l="l" t="t" r="r" b="b"/>
            <a:pathLst>
              <a:path w="433070" h="433069">
                <a:moveTo>
                  <a:pt x="216407" y="0"/>
                </a:moveTo>
                <a:lnTo>
                  <a:pt x="166791" y="5716"/>
                </a:lnTo>
                <a:lnTo>
                  <a:pt x="121242" y="21998"/>
                </a:lnTo>
                <a:lnTo>
                  <a:pt x="81060" y="47546"/>
                </a:lnTo>
                <a:lnTo>
                  <a:pt x="47546" y="81060"/>
                </a:lnTo>
                <a:lnTo>
                  <a:pt x="21998" y="121242"/>
                </a:lnTo>
                <a:lnTo>
                  <a:pt x="5716" y="166791"/>
                </a:lnTo>
                <a:lnTo>
                  <a:pt x="0" y="216407"/>
                </a:lnTo>
                <a:lnTo>
                  <a:pt x="5716" y="266024"/>
                </a:lnTo>
                <a:lnTo>
                  <a:pt x="21998" y="311573"/>
                </a:lnTo>
                <a:lnTo>
                  <a:pt x="47546" y="351755"/>
                </a:lnTo>
                <a:lnTo>
                  <a:pt x="81060" y="385269"/>
                </a:lnTo>
                <a:lnTo>
                  <a:pt x="121242" y="410817"/>
                </a:lnTo>
                <a:lnTo>
                  <a:pt x="166791" y="427099"/>
                </a:lnTo>
                <a:lnTo>
                  <a:pt x="216407" y="432815"/>
                </a:lnTo>
                <a:lnTo>
                  <a:pt x="266024" y="427099"/>
                </a:lnTo>
                <a:lnTo>
                  <a:pt x="311573" y="410817"/>
                </a:lnTo>
                <a:lnTo>
                  <a:pt x="351755" y="385269"/>
                </a:lnTo>
                <a:lnTo>
                  <a:pt x="385269" y="351755"/>
                </a:lnTo>
                <a:lnTo>
                  <a:pt x="410817" y="311573"/>
                </a:lnTo>
                <a:lnTo>
                  <a:pt x="427099" y="266024"/>
                </a:lnTo>
                <a:lnTo>
                  <a:pt x="432815" y="216407"/>
                </a:lnTo>
                <a:lnTo>
                  <a:pt x="427099" y="166791"/>
                </a:lnTo>
                <a:lnTo>
                  <a:pt x="410817" y="121242"/>
                </a:lnTo>
                <a:lnTo>
                  <a:pt x="385269" y="81060"/>
                </a:lnTo>
                <a:lnTo>
                  <a:pt x="351755" y="47546"/>
                </a:lnTo>
                <a:lnTo>
                  <a:pt x="311573" y="21998"/>
                </a:lnTo>
                <a:lnTo>
                  <a:pt x="266024" y="5716"/>
                </a:lnTo>
                <a:lnTo>
                  <a:pt x="216407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93991" y="1064783"/>
            <a:ext cx="187589" cy="193278"/>
          </a:xfrm>
          <a:custGeom>
            <a:avLst/>
            <a:gdLst/>
            <a:ahLst/>
            <a:cxnLst/>
            <a:rect l="l" t="t" r="r" b="b"/>
            <a:pathLst>
              <a:path w="433070" h="433069">
                <a:moveTo>
                  <a:pt x="0" y="216407"/>
                </a:moveTo>
                <a:lnTo>
                  <a:pt x="5716" y="166791"/>
                </a:lnTo>
                <a:lnTo>
                  <a:pt x="21998" y="121242"/>
                </a:lnTo>
                <a:lnTo>
                  <a:pt x="47546" y="81060"/>
                </a:lnTo>
                <a:lnTo>
                  <a:pt x="81060" y="47546"/>
                </a:lnTo>
                <a:lnTo>
                  <a:pt x="121242" y="21998"/>
                </a:lnTo>
                <a:lnTo>
                  <a:pt x="166791" y="5716"/>
                </a:lnTo>
                <a:lnTo>
                  <a:pt x="216407" y="0"/>
                </a:lnTo>
                <a:lnTo>
                  <a:pt x="266024" y="5716"/>
                </a:lnTo>
                <a:lnTo>
                  <a:pt x="311573" y="21998"/>
                </a:lnTo>
                <a:lnTo>
                  <a:pt x="351755" y="47546"/>
                </a:lnTo>
                <a:lnTo>
                  <a:pt x="385269" y="81060"/>
                </a:lnTo>
                <a:lnTo>
                  <a:pt x="410817" y="121242"/>
                </a:lnTo>
                <a:lnTo>
                  <a:pt x="427099" y="166791"/>
                </a:lnTo>
                <a:lnTo>
                  <a:pt x="432815" y="216407"/>
                </a:lnTo>
                <a:lnTo>
                  <a:pt x="427099" y="266024"/>
                </a:lnTo>
                <a:lnTo>
                  <a:pt x="410817" y="311573"/>
                </a:lnTo>
                <a:lnTo>
                  <a:pt x="385269" y="351755"/>
                </a:lnTo>
                <a:lnTo>
                  <a:pt x="351755" y="385269"/>
                </a:lnTo>
                <a:lnTo>
                  <a:pt x="311573" y="410817"/>
                </a:lnTo>
                <a:lnTo>
                  <a:pt x="266024" y="427099"/>
                </a:lnTo>
                <a:lnTo>
                  <a:pt x="216407" y="432815"/>
                </a:lnTo>
                <a:lnTo>
                  <a:pt x="166791" y="427099"/>
                </a:lnTo>
                <a:lnTo>
                  <a:pt x="121242" y="410817"/>
                </a:lnTo>
                <a:lnTo>
                  <a:pt x="81060" y="385269"/>
                </a:lnTo>
                <a:lnTo>
                  <a:pt x="47546" y="351755"/>
                </a:lnTo>
                <a:lnTo>
                  <a:pt x="21998" y="311573"/>
                </a:lnTo>
                <a:lnTo>
                  <a:pt x="5716" y="266024"/>
                </a:lnTo>
                <a:lnTo>
                  <a:pt x="0" y="216407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681910" y="1125997"/>
            <a:ext cx="441496" cy="415462"/>
          </a:xfrm>
          <a:prstGeom prst="rect">
            <a:avLst/>
          </a:prstGeom>
        </p:spPr>
        <p:txBody>
          <a:bodyPr vert="horz" wrap="square" lIns="0" tIns="25907" rIns="0" bIns="0" rtlCol="0">
            <a:spAutoFit/>
          </a:bodyPr>
          <a:lstStyle/>
          <a:p>
            <a:pPr marL="5571" marR="2229">
              <a:lnSpc>
                <a:spcPts val="1496"/>
              </a:lnSpc>
              <a:spcBef>
                <a:spcPts val="204"/>
              </a:spcBef>
            </a:pPr>
            <a:r>
              <a:rPr sz="1400" spc="-4" dirty="0">
                <a:latin typeface="Calibri"/>
                <a:cs typeface="Calibri"/>
              </a:rPr>
              <a:t>H</a:t>
            </a:r>
            <a:r>
              <a:rPr sz="1400" dirty="0">
                <a:latin typeface="Calibri"/>
                <a:cs typeface="Calibri"/>
              </a:rPr>
              <a:t>T</a:t>
            </a:r>
            <a:r>
              <a:rPr sz="1400" spc="-2" dirty="0">
                <a:latin typeface="Calibri"/>
                <a:cs typeface="Calibri"/>
              </a:rPr>
              <a:t>ML  5.0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5350" y="410984"/>
            <a:ext cx="3549053" cy="252410"/>
          </a:xfrm>
          <a:prstGeom prst="rect">
            <a:avLst/>
          </a:prstGeom>
        </p:spPr>
        <p:txBody>
          <a:bodyPr vert="horz" wrap="square" lIns="0" tIns="6129" rIns="0" bIns="0" rtlCol="0">
            <a:spAutoFit/>
          </a:bodyPr>
          <a:lstStyle/>
          <a:p>
            <a:pPr marL="125916" marR="2229" indent="-120344">
              <a:lnSpc>
                <a:spcPct val="100499"/>
              </a:lnSpc>
              <a:spcBef>
                <a:spcPts val="4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HTML đã được phát triển qua nhiều năm với nhiều sự cải tiến </a:t>
            </a:r>
            <a:r>
              <a:rPr spc="2" dirty="0">
                <a:latin typeface="Calibri"/>
                <a:cs typeface="Calibri"/>
              </a:rPr>
              <a:t>thông </a:t>
            </a:r>
            <a:r>
              <a:rPr dirty="0">
                <a:latin typeface="Calibri"/>
                <a:cs typeface="Calibri"/>
              </a:rPr>
              <a:t>qua các  phiên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bản.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3127" y="85449"/>
            <a:ext cx="362964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z="1100" b="1" spc="-4" dirty="0">
                <a:solidFill>
                  <a:srgbClr val="7030A0"/>
                </a:solidFill>
                <a:latin typeface="+mn-lt"/>
              </a:rPr>
              <a:t>LỊCH </a:t>
            </a: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SỬ </a:t>
            </a:r>
            <a:r>
              <a:rPr lang="vi-VN" sz="1100" b="1" spc="-7" dirty="0">
                <a:solidFill>
                  <a:srgbClr val="7030A0"/>
                </a:solidFill>
                <a:latin typeface="+mn-lt"/>
              </a:rPr>
              <a:t>PHÁT </a:t>
            </a: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TRIỂN</a:t>
            </a:r>
            <a:r>
              <a:rPr lang="vi-VN" sz="1100" b="1" spc="-18" dirty="0">
                <a:solidFill>
                  <a:srgbClr val="7030A0"/>
                </a:solidFill>
                <a:latin typeface="+mn-lt"/>
              </a:rPr>
              <a:t> </a:t>
            </a:r>
            <a:r>
              <a:rPr lang="vi-VN" sz="1100" b="1" dirty="0">
                <a:solidFill>
                  <a:srgbClr val="7030A0"/>
                </a:solidFill>
                <a:latin typeface="+mn-lt"/>
              </a:rPr>
              <a:t>2-2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14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32027" y="632262"/>
            <a:ext cx="3630745" cy="268378"/>
          </a:xfrm>
          <a:custGeom>
            <a:avLst/>
            <a:gdLst/>
            <a:ahLst/>
            <a:cxnLst/>
            <a:rect l="l" t="t" r="r" b="b"/>
            <a:pathLst>
              <a:path w="8382000" h="601344">
                <a:moveTo>
                  <a:pt x="8281797" y="0"/>
                </a:moveTo>
                <a:lnTo>
                  <a:pt x="100177" y="0"/>
                </a:lnTo>
                <a:lnTo>
                  <a:pt x="61186" y="7870"/>
                </a:lnTo>
                <a:lnTo>
                  <a:pt x="29343" y="29337"/>
                </a:lnTo>
                <a:lnTo>
                  <a:pt x="7873" y="61186"/>
                </a:lnTo>
                <a:lnTo>
                  <a:pt x="0" y="100203"/>
                </a:lnTo>
                <a:lnTo>
                  <a:pt x="0" y="500888"/>
                </a:lnTo>
                <a:lnTo>
                  <a:pt x="7873" y="539904"/>
                </a:lnTo>
                <a:lnTo>
                  <a:pt x="29343" y="571754"/>
                </a:lnTo>
                <a:lnTo>
                  <a:pt x="61186" y="593220"/>
                </a:lnTo>
                <a:lnTo>
                  <a:pt x="100177" y="601091"/>
                </a:lnTo>
                <a:lnTo>
                  <a:pt x="8281797" y="601091"/>
                </a:lnTo>
                <a:lnTo>
                  <a:pt x="8320813" y="593220"/>
                </a:lnTo>
                <a:lnTo>
                  <a:pt x="8352663" y="571754"/>
                </a:lnTo>
                <a:lnTo>
                  <a:pt x="8374129" y="539904"/>
                </a:lnTo>
                <a:lnTo>
                  <a:pt x="8382000" y="500888"/>
                </a:lnTo>
                <a:lnTo>
                  <a:pt x="8382000" y="100203"/>
                </a:lnTo>
                <a:lnTo>
                  <a:pt x="8374129" y="61186"/>
                </a:lnTo>
                <a:lnTo>
                  <a:pt x="8352663" y="29337"/>
                </a:lnTo>
                <a:lnTo>
                  <a:pt x="8320813" y="7870"/>
                </a:lnTo>
                <a:lnTo>
                  <a:pt x="8281797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027" y="1000226"/>
            <a:ext cx="3630745" cy="272346"/>
          </a:xfrm>
          <a:custGeom>
            <a:avLst/>
            <a:gdLst/>
            <a:ahLst/>
            <a:cxnLst/>
            <a:rect l="l" t="t" r="r" b="b"/>
            <a:pathLst>
              <a:path w="8382000" h="610235">
                <a:moveTo>
                  <a:pt x="8280400" y="0"/>
                </a:moveTo>
                <a:lnTo>
                  <a:pt x="101638" y="0"/>
                </a:lnTo>
                <a:lnTo>
                  <a:pt x="62075" y="8001"/>
                </a:lnTo>
                <a:lnTo>
                  <a:pt x="29768" y="29813"/>
                </a:lnTo>
                <a:lnTo>
                  <a:pt x="7987" y="62150"/>
                </a:lnTo>
                <a:lnTo>
                  <a:pt x="0" y="101726"/>
                </a:lnTo>
                <a:lnTo>
                  <a:pt x="0" y="508126"/>
                </a:lnTo>
                <a:lnTo>
                  <a:pt x="7987" y="547703"/>
                </a:lnTo>
                <a:lnTo>
                  <a:pt x="29768" y="580040"/>
                </a:lnTo>
                <a:lnTo>
                  <a:pt x="62075" y="601852"/>
                </a:lnTo>
                <a:lnTo>
                  <a:pt x="101638" y="609853"/>
                </a:lnTo>
                <a:lnTo>
                  <a:pt x="8280400" y="609853"/>
                </a:lnTo>
                <a:lnTo>
                  <a:pt x="8319956" y="601852"/>
                </a:lnTo>
                <a:lnTo>
                  <a:pt x="8352250" y="580040"/>
                </a:lnTo>
                <a:lnTo>
                  <a:pt x="8374018" y="547703"/>
                </a:lnTo>
                <a:lnTo>
                  <a:pt x="8382000" y="508126"/>
                </a:lnTo>
                <a:lnTo>
                  <a:pt x="8382000" y="101726"/>
                </a:lnTo>
                <a:lnTo>
                  <a:pt x="8374018" y="62150"/>
                </a:lnTo>
                <a:lnTo>
                  <a:pt x="8352250" y="29813"/>
                </a:lnTo>
                <a:lnTo>
                  <a:pt x="8319956" y="8001"/>
                </a:lnTo>
                <a:lnTo>
                  <a:pt x="8280400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2027" y="1403615"/>
            <a:ext cx="3630745" cy="313155"/>
          </a:xfrm>
          <a:custGeom>
            <a:avLst/>
            <a:gdLst/>
            <a:ahLst/>
            <a:cxnLst/>
            <a:rect l="l" t="t" r="r" b="b"/>
            <a:pathLst>
              <a:path w="8382000" h="701675">
                <a:moveTo>
                  <a:pt x="8265159" y="0"/>
                </a:moveTo>
                <a:lnTo>
                  <a:pt x="116852" y="0"/>
                </a:lnTo>
                <a:lnTo>
                  <a:pt x="71366" y="9185"/>
                </a:lnTo>
                <a:lnTo>
                  <a:pt x="34223" y="34242"/>
                </a:lnTo>
                <a:lnTo>
                  <a:pt x="9182" y="71419"/>
                </a:lnTo>
                <a:lnTo>
                  <a:pt x="0" y="116966"/>
                </a:lnTo>
                <a:lnTo>
                  <a:pt x="0" y="584326"/>
                </a:lnTo>
                <a:lnTo>
                  <a:pt x="9182" y="629800"/>
                </a:lnTo>
                <a:lnTo>
                  <a:pt x="34223" y="666940"/>
                </a:lnTo>
                <a:lnTo>
                  <a:pt x="71366" y="691983"/>
                </a:lnTo>
                <a:lnTo>
                  <a:pt x="116852" y="701166"/>
                </a:lnTo>
                <a:lnTo>
                  <a:pt x="8265159" y="701166"/>
                </a:lnTo>
                <a:lnTo>
                  <a:pt x="8310633" y="691983"/>
                </a:lnTo>
                <a:lnTo>
                  <a:pt x="8347773" y="666940"/>
                </a:lnTo>
                <a:lnTo>
                  <a:pt x="8372816" y="629800"/>
                </a:lnTo>
                <a:lnTo>
                  <a:pt x="8382000" y="584326"/>
                </a:lnTo>
                <a:lnTo>
                  <a:pt x="8382000" y="116966"/>
                </a:lnTo>
                <a:lnTo>
                  <a:pt x="8372816" y="71419"/>
                </a:lnTo>
                <a:lnTo>
                  <a:pt x="8347773" y="34242"/>
                </a:lnTo>
                <a:lnTo>
                  <a:pt x="8310633" y="9185"/>
                </a:lnTo>
                <a:lnTo>
                  <a:pt x="8265159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2027" y="1831830"/>
            <a:ext cx="3630745" cy="308054"/>
          </a:xfrm>
          <a:custGeom>
            <a:avLst/>
            <a:gdLst/>
            <a:ahLst/>
            <a:cxnLst/>
            <a:rect l="l" t="t" r="r" b="b"/>
            <a:pathLst>
              <a:path w="8382000" h="690245">
                <a:moveTo>
                  <a:pt x="8266938" y="0"/>
                </a:moveTo>
                <a:lnTo>
                  <a:pt x="115023" y="0"/>
                </a:lnTo>
                <a:lnTo>
                  <a:pt x="70251" y="9048"/>
                </a:lnTo>
                <a:lnTo>
                  <a:pt x="33689" y="33718"/>
                </a:lnTo>
                <a:lnTo>
                  <a:pt x="9039" y="70294"/>
                </a:lnTo>
                <a:lnTo>
                  <a:pt x="0" y="115061"/>
                </a:lnTo>
                <a:lnTo>
                  <a:pt x="0" y="575182"/>
                </a:lnTo>
                <a:lnTo>
                  <a:pt x="9039" y="619950"/>
                </a:lnTo>
                <a:lnTo>
                  <a:pt x="33689" y="656526"/>
                </a:lnTo>
                <a:lnTo>
                  <a:pt x="70251" y="681196"/>
                </a:lnTo>
                <a:lnTo>
                  <a:pt x="115023" y="690244"/>
                </a:lnTo>
                <a:lnTo>
                  <a:pt x="8266938" y="690244"/>
                </a:lnTo>
                <a:lnTo>
                  <a:pt x="8311705" y="681196"/>
                </a:lnTo>
                <a:lnTo>
                  <a:pt x="8348281" y="656526"/>
                </a:lnTo>
                <a:lnTo>
                  <a:pt x="8372951" y="619950"/>
                </a:lnTo>
                <a:lnTo>
                  <a:pt x="8382000" y="575182"/>
                </a:lnTo>
                <a:lnTo>
                  <a:pt x="8382000" y="115061"/>
                </a:lnTo>
                <a:lnTo>
                  <a:pt x="8372951" y="70294"/>
                </a:lnTo>
                <a:lnTo>
                  <a:pt x="8348281" y="33718"/>
                </a:lnTo>
                <a:lnTo>
                  <a:pt x="8311705" y="9048"/>
                </a:lnTo>
                <a:lnTo>
                  <a:pt x="8266938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2027" y="2246384"/>
            <a:ext cx="3630745" cy="269228"/>
          </a:xfrm>
          <a:custGeom>
            <a:avLst/>
            <a:gdLst/>
            <a:ahLst/>
            <a:cxnLst/>
            <a:rect l="l" t="t" r="r" b="b"/>
            <a:pathLst>
              <a:path w="8382000" h="603250">
                <a:moveTo>
                  <a:pt x="8281543" y="0"/>
                </a:moveTo>
                <a:lnTo>
                  <a:pt x="100469" y="0"/>
                </a:lnTo>
                <a:lnTo>
                  <a:pt x="61363" y="7891"/>
                </a:lnTo>
                <a:lnTo>
                  <a:pt x="29427" y="29416"/>
                </a:lnTo>
                <a:lnTo>
                  <a:pt x="7895" y="61346"/>
                </a:lnTo>
                <a:lnTo>
                  <a:pt x="0" y="100456"/>
                </a:lnTo>
                <a:lnTo>
                  <a:pt x="0" y="502411"/>
                </a:lnTo>
                <a:lnTo>
                  <a:pt x="7895" y="541496"/>
                </a:lnTo>
                <a:lnTo>
                  <a:pt x="29427" y="573420"/>
                </a:lnTo>
                <a:lnTo>
                  <a:pt x="61363" y="594948"/>
                </a:lnTo>
                <a:lnTo>
                  <a:pt x="100469" y="602843"/>
                </a:lnTo>
                <a:lnTo>
                  <a:pt x="8281543" y="602843"/>
                </a:lnTo>
                <a:lnTo>
                  <a:pt x="8320653" y="594948"/>
                </a:lnTo>
                <a:lnTo>
                  <a:pt x="8352583" y="573420"/>
                </a:lnTo>
                <a:lnTo>
                  <a:pt x="8374108" y="541496"/>
                </a:lnTo>
                <a:lnTo>
                  <a:pt x="8382000" y="502411"/>
                </a:lnTo>
                <a:lnTo>
                  <a:pt x="8382000" y="100456"/>
                </a:lnTo>
                <a:lnTo>
                  <a:pt x="8374108" y="61346"/>
                </a:lnTo>
                <a:lnTo>
                  <a:pt x="8352583" y="29416"/>
                </a:lnTo>
                <a:lnTo>
                  <a:pt x="8320653" y="7891"/>
                </a:lnTo>
                <a:lnTo>
                  <a:pt x="8281543" y="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027" y="2610002"/>
            <a:ext cx="3630745" cy="264977"/>
          </a:xfrm>
          <a:custGeom>
            <a:avLst/>
            <a:gdLst/>
            <a:ahLst/>
            <a:cxnLst/>
            <a:rect l="l" t="t" r="r" b="b"/>
            <a:pathLst>
              <a:path w="8382000" h="593725">
                <a:moveTo>
                  <a:pt x="8283067" y="0"/>
                </a:moveTo>
                <a:lnTo>
                  <a:pt x="98932" y="0"/>
                </a:lnTo>
                <a:lnTo>
                  <a:pt x="60425" y="7773"/>
                </a:lnTo>
                <a:lnTo>
                  <a:pt x="28978" y="28971"/>
                </a:lnTo>
                <a:lnTo>
                  <a:pt x="7775" y="60414"/>
                </a:lnTo>
                <a:lnTo>
                  <a:pt x="0" y="98920"/>
                </a:lnTo>
                <a:lnTo>
                  <a:pt x="0" y="494626"/>
                </a:lnTo>
                <a:lnTo>
                  <a:pt x="7775" y="533134"/>
                </a:lnTo>
                <a:lnTo>
                  <a:pt x="28978" y="564581"/>
                </a:lnTo>
                <a:lnTo>
                  <a:pt x="60425" y="585784"/>
                </a:lnTo>
                <a:lnTo>
                  <a:pt x="98932" y="593559"/>
                </a:lnTo>
                <a:lnTo>
                  <a:pt x="8283067" y="593559"/>
                </a:lnTo>
                <a:lnTo>
                  <a:pt x="8321563" y="585784"/>
                </a:lnTo>
                <a:lnTo>
                  <a:pt x="8353012" y="564581"/>
                </a:lnTo>
                <a:lnTo>
                  <a:pt x="8374221" y="533134"/>
                </a:lnTo>
                <a:lnTo>
                  <a:pt x="8382000" y="494626"/>
                </a:lnTo>
                <a:lnTo>
                  <a:pt x="8382000" y="98920"/>
                </a:lnTo>
                <a:lnTo>
                  <a:pt x="8374221" y="60414"/>
                </a:lnTo>
                <a:lnTo>
                  <a:pt x="8353012" y="28971"/>
                </a:lnTo>
                <a:lnTo>
                  <a:pt x="8321563" y="7773"/>
                </a:lnTo>
                <a:lnTo>
                  <a:pt x="8283067" y="0"/>
                </a:lnTo>
                <a:close/>
              </a:path>
            </a:pathLst>
          </a:custGeom>
          <a:solidFill>
            <a:srgbClr val="92C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4575" y="2638686"/>
            <a:ext cx="3605715" cy="239188"/>
          </a:xfrm>
          <a:custGeom>
            <a:avLst/>
            <a:gdLst/>
            <a:ahLst/>
            <a:cxnLst/>
            <a:rect l="l" t="t" r="r" b="b"/>
            <a:pathLst>
              <a:path w="8324215" h="535939">
                <a:moveTo>
                  <a:pt x="0" y="535609"/>
                </a:moveTo>
                <a:lnTo>
                  <a:pt x="8324088" y="535609"/>
                </a:lnTo>
                <a:lnTo>
                  <a:pt x="8324088" y="0"/>
                </a:lnTo>
                <a:lnTo>
                  <a:pt x="0" y="0"/>
                </a:lnTo>
                <a:lnTo>
                  <a:pt x="0" y="535609"/>
                </a:lnTo>
                <a:close/>
              </a:path>
            </a:pathLst>
          </a:custGeom>
          <a:solidFill>
            <a:srgbClr val="92C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68774" y="387350"/>
            <a:ext cx="3640432" cy="2435621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203359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203638" algn="l"/>
              </a:tabLst>
            </a:pPr>
            <a:r>
              <a:rPr spc="2" dirty="0" err="1">
                <a:latin typeface="Calibri"/>
                <a:cs typeface="Calibri"/>
              </a:rPr>
              <a:t>Những</a:t>
            </a:r>
            <a:r>
              <a:rPr spc="2" dirty="0">
                <a:latin typeface="Calibri"/>
                <a:cs typeface="Calibri"/>
              </a:rPr>
              <a:t> </a:t>
            </a:r>
            <a:r>
              <a:rPr lang="vi-VN" spc="2" dirty="0" smtClean="0">
                <a:latin typeface="Calibri"/>
                <a:cs typeface="Calibri"/>
              </a:rPr>
              <a:t>tính năng</a:t>
            </a:r>
            <a:r>
              <a:rPr spc="-2" dirty="0" smtClean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cơ </a:t>
            </a:r>
            <a:r>
              <a:rPr dirty="0" err="1">
                <a:latin typeface="Calibri"/>
                <a:cs typeface="Calibri"/>
              </a:rPr>
              <a:t>bản</a:t>
            </a:r>
            <a:r>
              <a:rPr dirty="0">
                <a:latin typeface="Calibri"/>
                <a:cs typeface="Calibri"/>
              </a:rPr>
              <a:t> </a:t>
            </a:r>
            <a:r>
              <a:rPr lang="vi-VN" spc="2" dirty="0" smtClean="0">
                <a:latin typeface="Calibri"/>
                <a:cs typeface="Calibri"/>
              </a:rPr>
              <a:t>của</a:t>
            </a:r>
            <a:r>
              <a:rPr spc="2" dirty="0" smtClean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HTML</a:t>
            </a:r>
            <a:r>
              <a:rPr spc="-3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5:</a:t>
            </a:r>
          </a:p>
          <a:p>
            <a:pPr>
              <a:spcBef>
                <a:spcPts val="4"/>
              </a:spcBef>
            </a:pPr>
            <a:endParaRPr sz="1200" dirty="0">
              <a:latin typeface="Times New Roman"/>
              <a:cs typeface="Times New Roman"/>
            </a:endParaRPr>
          </a:p>
          <a:p>
            <a:pPr marL="5571">
              <a:spcBef>
                <a:spcPts val="2"/>
              </a:spcBef>
            </a:pPr>
            <a:r>
              <a:rPr spc="-2" dirty="0">
                <a:latin typeface="Calibri"/>
                <a:cs typeface="Calibri"/>
              </a:rPr>
              <a:t>Giới thiệu </a:t>
            </a:r>
            <a:r>
              <a:rPr dirty="0">
                <a:latin typeface="Calibri"/>
                <a:cs typeface="Calibri"/>
              </a:rPr>
              <a:t>những </a:t>
            </a:r>
            <a:r>
              <a:rPr spc="-2" dirty="0">
                <a:latin typeface="Calibri"/>
                <a:cs typeface="Calibri"/>
              </a:rPr>
              <a:t>tính </a:t>
            </a:r>
            <a:r>
              <a:rPr dirty="0">
                <a:latin typeface="Calibri"/>
                <a:cs typeface="Calibri"/>
              </a:rPr>
              <a:t>năng mới dựa </a:t>
            </a:r>
            <a:r>
              <a:rPr spc="-4" dirty="0">
                <a:latin typeface="Calibri"/>
                <a:cs typeface="Calibri"/>
              </a:rPr>
              <a:t>trên HTML, </a:t>
            </a:r>
            <a:r>
              <a:rPr spc="-2" dirty="0">
                <a:latin typeface="Calibri"/>
                <a:cs typeface="Calibri"/>
              </a:rPr>
              <a:t>CSS, DOM, </a:t>
            </a:r>
            <a:r>
              <a:rPr dirty="0">
                <a:latin typeface="Calibri"/>
                <a:cs typeface="Calibri"/>
              </a:rPr>
              <a:t>and</a:t>
            </a:r>
            <a:r>
              <a:rPr spc="29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JavaScript.</a:t>
            </a:r>
            <a:endParaRPr dirty="0">
              <a:latin typeface="Calibri"/>
              <a:cs typeface="Calibri"/>
            </a:endParaRPr>
          </a:p>
          <a:p>
            <a:pPr marL="7800" marR="745187" indent="-2229">
              <a:lnSpc>
                <a:spcPts val="3281"/>
              </a:lnSpc>
              <a:spcBef>
                <a:spcPts val="79"/>
              </a:spcBef>
            </a:pPr>
            <a:r>
              <a:rPr dirty="0">
                <a:latin typeface="Calibri"/>
                <a:cs typeface="Calibri"/>
              </a:rPr>
              <a:t>Nhiều đánh </a:t>
            </a:r>
            <a:r>
              <a:rPr spc="-2" dirty="0">
                <a:latin typeface="Calibri"/>
                <a:cs typeface="Calibri"/>
              </a:rPr>
              <a:t>dấu </a:t>
            </a:r>
            <a:r>
              <a:rPr dirty="0">
                <a:latin typeface="Calibri"/>
                <a:cs typeface="Calibri"/>
              </a:rPr>
              <a:t>được </a:t>
            </a:r>
            <a:r>
              <a:rPr spc="-2" dirty="0">
                <a:latin typeface="Calibri"/>
                <a:cs typeface="Calibri"/>
              </a:rPr>
              <a:t>sử dụng </a:t>
            </a:r>
            <a:r>
              <a:rPr dirty="0">
                <a:latin typeface="Calibri"/>
                <a:cs typeface="Calibri"/>
              </a:rPr>
              <a:t>để </a:t>
            </a:r>
            <a:r>
              <a:rPr spc="-4" dirty="0">
                <a:latin typeface="Calibri"/>
                <a:cs typeface="Calibri"/>
              </a:rPr>
              <a:t>thay </a:t>
            </a:r>
            <a:r>
              <a:rPr dirty="0">
                <a:latin typeface="Calibri"/>
                <a:cs typeface="Calibri"/>
              </a:rPr>
              <a:t>thế cho </a:t>
            </a:r>
            <a:r>
              <a:rPr spc="-2" dirty="0">
                <a:latin typeface="Calibri"/>
                <a:cs typeface="Calibri"/>
              </a:rPr>
              <a:t>kịch bản. </a:t>
            </a:r>
            <a:endParaRPr lang="vi-VN" spc="-2" dirty="0" smtClean="0">
              <a:latin typeface="Calibri"/>
              <a:cs typeface="Calibri"/>
            </a:endParaRPr>
          </a:p>
          <a:p>
            <a:pPr marL="7800" marR="745187" indent="-2229">
              <a:lnSpc>
                <a:spcPts val="3281"/>
              </a:lnSpc>
              <a:spcBef>
                <a:spcPts val="79"/>
              </a:spcBef>
            </a:pPr>
            <a:r>
              <a:rPr spc="-2" dirty="0" smtClean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Phải </a:t>
            </a:r>
            <a:r>
              <a:rPr dirty="0">
                <a:latin typeface="Calibri"/>
                <a:cs typeface="Calibri"/>
              </a:rPr>
              <a:t>độc </a:t>
            </a:r>
            <a:r>
              <a:rPr spc="-2" dirty="0">
                <a:latin typeface="Calibri"/>
                <a:cs typeface="Calibri"/>
              </a:rPr>
              <a:t>lập </a:t>
            </a:r>
            <a:r>
              <a:rPr spc="-4" dirty="0">
                <a:latin typeface="Calibri"/>
                <a:cs typeface="Calibri"/>
              </a:rPr>
              <a:t>trên </a:t>
            </a:r>
            <a:r>
              <a:rPr spc="-2" dirty="0">
                <a:latin typeface="Calibri"/>
                <a:cs typeface="Calibri"/>
              </a:rPr>
              <a:t>thiết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bị.</a:t>
            </a:r>
            <a:endParaRPr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spcBef>
                <a:spcPts val="9"/>
              </a:spcBef>
            </a:pPr>
            <a:endParaRPr dirty="0">
              <a:latin typeface="Times New Roman"/>
              <a:cs typeface="Times New Roman"/>
            </a:endParaRPr>
          </a:p>
          <a:p>
            <a:pPr marL="7522"/>
            <a:r>
              <a:rPr spc="-4" dirty="0">
                <a:latin typeface="Calibri"/>
                <a:cs typeface="Calibri"/>
              </a:rPr>
              <a:t>Tích </a:t>
            </a:r>
            <a:r>
              <a:rPr spc="-2" dirty="0">
                <a:latin typeface="Calibri"/>
                <a:cs typeface="Calibri"/>
              </a:rPr>
              <a:t>hợp nhiều</a:t>
            </a:r>
            <a:r>
              <a:rPr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plug-in.</a:t>
            </a:r>
            <a:endParaRPr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spcBef>
                <a:spcPts val="18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5571"/>
            <a:r>
              <a:rPr dirty="0">
                <a:latin typeface="Calibri"/>
                <a:cs typeface="Calibri"/>
              </a:rPr>
              <a:t>Khả </a:t>
            </a:r>
            <a:r>
              <a:rPr spc="-2" dirty="0">
                <a:latin typeface="Calibri"/>
                <a:cs typeface="Calibri"/>
              </a:rPr>
              <a:t>năng </a:t>
            </a:r>
            <a:r>
              <a:rPr dirty="0">
                <a:latin typeface="Calibri"/>
                <a:cs typeface="Calibri"/>
              </a:rPr>
              <a:t>điều khiển </a:t>
            </a:r>
            <a:r>
              <a:rPr spc="-2" dirty="0">
                <a:latin typeface="Calibri"/>
                <a:cs typeface="Calibri"/>
              </a:rPr>
              <a:t>lỗi </a:t>
            </a:r>
            <a:r>
              <a:rPr spc="-4" dirty="0">
                <a:latin typeface="Calibri"/>
                <a:cs typeface="Calibri"/>
              </a:rPr>
              <a:t>tốt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hơn.</a:t>
            </a:r>
            <a:endParaRPr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 marL="5571"/>
            <a:r>
              <a:rPr spc="-22" dirty="0">
                <a:latin typeface="Calibri"/>
                <a:cs typeface="Calibri"/>
              </a:rPr>
              <a:t>Tầm </a:t>
            </a:r>
            <a:r>
              <a:rPr spc="-2" dirty="0">
                <a:latin typeface="Calibri"/>
                <a:cs typeface="Calibri"/>
              </a:rPr>
              <a:t>nhìn </a:t>
            </a:r>
            <a:r>
              <a:rPr spc="-4" dirty="0">
                <a:latin typeface="Calibri"/>
                <a:cs typeface="Calibri"/>
              </a:rPr>
              <a:t>tốt </a:t>
            </a:r>
            <a:r>
              <a:rPr spc="-2" dirty="0">
                <a:latin typeface="Calibri"/>
                <a:cs typeface="Calibri"/>
              </a:rPr>
              <a:t>hơn </a:t>
            </a:r>
            <a:r>
              <a:rPr dirty="0">
                <a:latin typeface="Calibri"/>
                <a:cs typeface="Calibri"/>
              </a:rPr>
              <a:t>cho </a:t>
            </a:r>
            <a:r>
              <a:rPr spc="-2" dirty="0">
                <a:latin typeface="Calibri"/>
                <a:cs typeface="Calibri"/>
              </a:rPr>
              <a:t>tiến trình phát triển</a:t>
            </a:r>
            <a:r>
              <a:rPr spc="55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chung</a:t>
            </a:r>
            <a:endParaRPr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635" y="38769"/>
            <a:ext cx="3786537" cy="2965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3128" y="85449"/>
            <a:ext cx="3724044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BỐ CỤC CỦA </a:t>
            </a:r>
            <a:r>
              <a:rPr lang="vi-VN" sz="1100" b="1" spc="-9" dirty="0">
                <a:solidFill>
                  <a:srgbClr val="7030A0"/>
                </a:solidFill>
                <a:latin typeface="+mn-lt"/>
              </a:rPr>
              <a:t>TRANG TRONG </a:t>
            </a:r>
            <a:r>
              <a:rPr lang="vi-VN" sz="1100" b="1" spc="-4" dirty="0">
                <a:solidFill>
                  <a:srgbClr val="7030A0"/>
                </a:solidFill>
                <a:latin typeface="+mn-lt"/>
              </a:rPr>
              <a:t>HTML </a:t>
            </a: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5</a:t>
            </a:r>
            <a:r>
              <a:rPr lang="vi-VN" sz="1100" b="1" spc="11" dirty="0">
                <a:solidFill>
                  <a:srgbClr val="7030A0"/>
                </a:solidFill>
                <a:latin typeface="+mn-lt"/>
              </a:rPr>
              <a:t> </a:t>
            </a:r>
            <a:r>
              <a:rPr lang="vi-VN" sz="1100" b="1" dirty="0">
                <a:solidFill>
                  <a:srgbClr val="7030A0"/>
                </a:solidFill>
                <a:latin typeface="+mn-lt"/>
              </a:rPr>
              <a:t>1-2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15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32027" y="560335"/>
            <a:ext cx="3630745" cy="264127"/>
          </a:xfrm>
          <a:custGeom>
            <a:avLst/>
            <a:gdLst/>
            <a:ahLst/>
            <a:cxnLst/>
            <a:rect l="l" t="t" r="r" b="b"/>
            <a:pathLst>
              <a:path w="8382000" h="591819">
                <a:moveTo>
                  <a:pt x="8283321" y="0"/>
                </a:moveTo>
                <a:lnTo>
                  <a:pt x="98640" y="0"/>
                </a:lnTo>
                <a:lnTo>
                  <a:pt x="60243" y="7756"/>
                </a:lnTo>
                <a:lnTo>
                  <a:pt x="28889" y="28908"/>
                </a:lnTo>
                <a:lnTo>
                  <a:pt x="7750" y="60275"/>
                </a:lnTo>
                <a:lnTo>
                  <a:pt x="0" y="98678"/>
                </a:lnTo>
                <a:lnTo>
                  <a:pt x="0" y="493267"/>
                </a:lnTo>
                <a:lnTo>
                  <a:pt x="7750" y="531651"/>
                </a:lnTo>
                <a:lnTo>
                  <a:pt x="28889" y="562975"/>
                </a:lnTo>
                <a:lnTo>
                  <a:pt x="60243" y="584082"/>
                </a:lnTo>
                <a:lnTo>
                  <a:pt x="98640" y="591819"/>
                </a:lnTo>
                <a:lnTo>
                  <a:pt x="8283321" y="591819"/>
                </a:lnTo>
                <a:lnTo>
                  <a:pt x="8321724" y="584082"/>
                </a:lnTo>
                <a:lnTo>
                  <a:pt x="8353091" y="562975"/>
                </a:lnTo>
                <a:lnTo>
                  <a:pt x="8374243" y="531651"/>
                </a:lnTo>
                <a:lnTo>
                  <a:pt x="8382000" y="493267"/>
                </a:lnTo>
                <a:lnTo>
                  <a:pt x="8382000" y="98678"/>
                </a:lnTo>
                <a:lnTo>
                  <a:pt x="8374243" y="60275"/>
                </a:lnTo>
                <a:lnTo>
                  <a:pt x="8353091" y="28908"/>
                </a:lnTo>
                <a:lnTo>
                  <a:pt x="8321724" y="7756"/>
                </a:lnTo>
                <a:lnTo>
                  <a:pt x="8283321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027" y="922687"/>
            <a:ext cx="3630745" cy="268095"/>
          </a:xfrm>
          <a:custGeom>
            <a:avLst/>
            <a:gdLst/>
            <a:ahLst/>
            <a:cxnLst/>
            <a:rect l="l" t="t" r="r" b="b"/>
            <a:pathLst>
              <a:path w="8382000" h="600710">
                <a:moveTo>
                  <a:pt x="8281924" y="0"/>
                </a:moveTo>
                <a:lnTo>
                  <a:pt x="100075" y="0"/>
                </a:lnTo>
                <a:lnTo>
                  <a:pt x="61121" y="7868"/>
                </a:lnTo>
                <a:lnTo>
                  <a:pt x="29311" y="29321"/>
                </a:lnTo>
                <a:lnTo>
                  <a:pt x="7864" y="61132"/>
                </a:lnTo>
                <a:lnTo>
                  <a:pt x="0" y="100075"/>
                </a:lnTo>
                <a:lnTo>
                  <a:pt x="0" y="500252"/>
                </a:lnTo>
                <a:lnTo>
                  <a:pt x="7864" y="539249"/>
                </a:lnTo>
                <a:lnTo>
                  <a:pt x="29311" y="571055"/>
                </a:lnTo>
                <a:lnTo>
                  <a:pt x="61121" y="592478"/>
                </a:lnTo>
                <a:lnTo>
                  <a:pt x="100075" y="600328"/>
                </a:lnTo>
                <a:lnTo>
                  <a:pt x="8281924" y="600328"/>
                </a:lnTo>
                <a:lnTo>
                  <a:pt x="8320867" y="592478"/>
                </a:lnTo>
                <a:lnTo>
                  <a:pt x="8352678" y="571055"/>
                </a:lnTo>
                <a:lnTo>
                  <a:pt x="8374131" y="539249"/>
                </a:lnTo>
                <a:lnTo>
                  <a:pt x="8382000" y="500252"/>
                </a:lnTo>
                <a:lnTo>
                  <a:pt x="8382000" y="100075"/>
                </a:lnTo>
                <a:lnTo>
                  <a:pt x="8374131" y="61132"/>
                </a:lnTo>
                <a:lnTo>
                  <a:pt x="8352678" y="29321"/>
                </a:lnTo>
                <a:lnTo>
                  <a:pt x="8320867" y="7868"/>
                </a:lnTo>
                <a:lnTo>
                  <a:pt x="8281924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2027" y="1319842"/>
            <a:ext cx="3630745" cy="308337"/>
          </a:xfrm>
          <a:custGeom>
            <a:avLst/>
            <a:gdLst/>
            <a:ahLst/>
            <a:cxnLst/>
            <a:rect l="l" t="t" r="r" b="b"/>
            <a:pathLst>
              <a:path w="8382000" h="690879">
                <a:moveTo>
                  <a:pt x="8266938" y="0"/>
                </a:moveTo>
                <a:lnTo>
                  <a:pt x="115049" y="0"/>
                </a:lnTo>
                <a:lnTo>
                  <a:pt x="70267" y="9048"/>
                </a:lnTo>
                <a:lnTo>
                  <a:pt x="33697" y="33718"/>
                </a:lnTo>
                <a:lnTo>
                  <a:pt x="9041" y="70294"/>
                </a:lnTo>
                <a:lnTo>
                  <a:pt x="0" y="115062"/>
                </a:lnTo>
                <a:lnTo>
                  <a:pt x="0" y="575310"/>
                </a:lnTo>
                <a:lnTo>
                  <a:pt x="9041" y="620077"/>
                </a:lnTo>
                <a:lnTo>
                  <a:pt x="33697" y="656653"/>
                </a:lnTo>
                <a:lnTo>
                  <a:pt x="70267" y="681323"/>
                </a:lnTo>
                <a:lnTo>
                  <a:pt x="115049" y="690371"/>
                </a:lnTo>
                <a:lnTo>
                  <a:pt x="8266938" y="690371"/>
                </a:lnTo>
                <a:lnTo>
                  <a:pt x="8311705" y="681323"/>
                </a:lnTo>
                <a:lnTo>
                  <a:pt x="8348281" y="656653"/>
                </a:lnTo>
                <a:lnTo>
                  <a:pt x="8372951" y="620077"/>
                </a:lnTo>
                <a:lnTo>
                  <a:pt x="8382000" y="575310"/>
                </a:lnTo>
                <a:lnTo>
                  <a:pt x="8382000" y="115062"/>
                </a:lnTo>
                <a:lnTo>
                  <a:pt x="8372951" y="70294"/>
                </a:lnTo>
                <a:lnTo>
                  <a:pt x="8348281" y="33718"/>
                </a:lnTo>
                <a:lnTo>
                  <a:pt x="8311705" y="9048"/>
                </a:lnTo>
                <a:lnTo>
                  <a:pt x="8266938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2027" y="1741482"/>
            <a:ext cx="3630745" cy="303519"/>
          </a:xfrm>
          <a:custGeom>
            <a:avLst/>
            <a:gdLst/>
            <a:ahLst/>
            <a:cxnLst/>
            <a:rect l="l" t="t" r="r" b="b"/>
            <a:pathLst>
              <a:path w="8382000" h="680085">
                <a:moveTo>
                  <a:pt x="8268716" y="0"/>
                </a:moveTo>
                <a:lnTo>
                  <a:pt x="113258" y="0"/>
                </a:lnTo>
                <a:lnTo>
                  <a:pt x="69174" y="8895"/>
                </a:lnTo>
                <a:lnTo>
                  <a:pt x="33173" y="33162"/>
                </a:lnTo>
                <a:lnTo>
                  <a:pt x="8900" y="69169"/>
                </a:lnTo>
                <a:lnTo>
                  <a:pt x="0" y="113283"/>
                </a:lnTo>
                <a:lnTo>
                  <a:pt x="0" y="566293"/>
                </a:lnTo>
                <a:lnTo>
                  <a:pt x="8900" y="610354"/>
                </a:lnTo>
                <a:lnTo>
                  <a:pt x="33173" y="646366"/>
                </a:lnTo>
                <a:lnTo>
                  <a:pt x="69174" y="670663"/>
                </a:lnTo>
                <a:lnTo>
                  <a:pt x="113258" y="679576"/>
                </a:lnTo>
                <a:lnTo>
                  <a:pt x="8268716" y="679576"/>
                </a:lnTo>
                <a:lnTo>
                  <a:pt x="8312830" y="670663"/>
                </a:lnTo>
                <a:lnTo>
                  <a:pt x="8348837" y="646366"/>
                </a:lnTo>
                <a:lnTo>
                  <a:pt x="8373104" y="610354"/>
                </a:lnTo>
                <a:lnTo>
                  <a:pt x="8382000" y="566293"/>
                </a:lnTo>
                <a:lnTo>
                  <a:pt x="8382000" y="113283"/>
                </a:lnTo>
                <a:lnTo>
                  <a:pt x="8373104" y="69169"/>
                </a:lnTo>
                <a:lnTo>
                  <a:pt x="8348837" y="33162"/>
                </a:lnTo>
                <a:lnTo>
                  <a:pt x="8312830" y="8895"/>
                </a:lnTo>
                <a:lnTo>
                  <a:pt x="8268716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2027" y="2149632"/>
            <a:ext cx="3630745" cy="332993"/>
          </a:xfrm>
          <a:custGeom>
            <a:avLst/>
            <a:gdLst/>
            <a:ahLst/>
            <a:cxnLst/>
            <a:rect l="l" t="t" r="r" b="b"/>
            <a:pathLst>
              <a:path w="8382000" h="746125">
                <a:moveTo>
                  <a:pt x="8257667" y="0"/>
                </a:moveTo>
                <a:lnTo>
                  <a:pt x="124332" y="0"/>
                </a:lnTo>
                <a:lnTo>
                  <a:pt x="75936" y="9782"/>
                </a:lnTo>
                <a:lnTo>
                  <a:pt x="36415" y="36449"/>
                </a:lnTo>
                <a:lnTo>
                  <a:pt x="9770" y="75973"/>
                </a:lnTo>
                <a:lnTo>
                  <a:pt x="0" y="124333"/>
                </a:lnTo>
                <a:lnTo>
                  <a:pt x="0" y="621665"/>
                </a:lnTo>
                <a:lnTo>
                  <a:pt x="9770" y="670077"/>
                </a:lnTo>
                <a:lnTo>
                  <a:pt x="36415" y="709596"/>
                </a:lnTo>
                <a:lnTo>
                  <a:pt x="75936" y="736232"/>
                </a:lnTo>
                <a:lnTo>
                  <a:pt x="124332" y="745998"/>
                </a:lnTo>
                <a:lnTo>
                  <a:pt x="8257667" y="745998"/>
                </a:lnTo>
                <a:lnTo>
                  <a:pt x="8306079" y="736232"/>
                </a:lnTo>
                <a:lnTo>
                  <a:pt x="8345598" y="709596"/>
                </a:lnTo>
                <a:lnTo>
                  <a:pt x="8372234" y="670077"/>
                </a:lnTo>
                <a:lnTo>
                  <a:pt x="8382000" y="621665"/>
                </a:lnTo>
                <a:lnTo>
                  <a:pt x="8382000" y="124333"/>
                </a:lnTo>
                <a:lnTo>
                  <a:pt x="8372234" y="75973"/>
                </a:lnTo>
                <a:lnTo>
                  <a:pt x="8345598" y="36449"/>
                </a:lnTo>
                <a:lnTo>
                  <a:pt x="8306079" y="9782"/>
                </a:lnTo>
                <a:lnTo>
                  <a:pt x="8257667" y="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68775" y="557784"/>
            <a:ext cx="3688397" cy="1849554"/>
          </a:xfrm>
          <a:prstGeom prst="rect">
            <a:avLst/>
          </a:prstGeom>
        </p:spPr>
        <p:txBody>
          <a:bodyPr vert="horz" wrap="square" lIns="0" tIns="18107" rIns="0" bIns="0" rtlCol="0">
            <a:spAutoFit/>
          </a:bodyPr>
          <a:lstStyle/>
          <a:p>
            <a:pPr marL="5571" marR="207538">
              <a:lnSpc>
                <a:spcPts val="864"/>
              </a:lnSpc>
              <a:spcBef>
                <a:spcPts val="143"/>
              </a:spcBef>
            </a:pPr>
            <a:r>
              <a:rPr spc="-2" dirty="0">
                <a:latin typeface="Calibri"/>
                <a:cs typeface="Calibri"/>
              </a:rPr>
              <a:t>HTML </a:t>
            </a:r>
            <a:r>
              <a:rPr dirty="0">
                <a:latin typeface="Calibri"/>
                <a:cs typeface="Calibri"/>
              </a:rPr>
              <a:t>5 </a:t>
            </a:r>
            <a:r>
              <a:rPr spc="-2" dirty="0">
                <a:latin typeface="Calibri"/>
                <a:cs typeface="Calibri"/>
              </a:rPr>
              <a:t>chưa </a:t>
            </a:r>
            <a:r>
              <a:rPr dirty="0">
                <a:latin typeface="Calibri"/>
                <a:cs typeface="Calibri"/>
              </a:rPr>
              <a:t>đựng một đoạn </a:t>
            </a:r>
            <a:r>
              <a:rPr spc="-2" dirty="0">
                <a:latin typeface="Calibri"/>
                <a:cs typeface="Calibri"/>
              </a:rPr>
              <a:t>head gồm </a:t>
            </a:r>
            <a:r>
              <a:rPr spc="-4" dirty="0">
                <a:latin typeface="Calibri"/>
                <a:cs typeface="Calibri"/>
              </a:rPr>
              <a:t>các </a:t>
            </a:r>
            <a:r>
              <a:rPr spc="-2" dirty="0">
                <a:latin typeface="Calibri"/>
                <a:cs typeface="Calibri"/>
              </a:rPr>
              <a:t>phần </a:t>
            </a:r>
            <a:r>
              <a:rPr dirty="0">
                <a:latin typeface="Calibri"/>
                <a:cs typeface="Calibri"/>
              </a:rPr>
              <a:t>tử không </a:t>
            </a:r>
            <a:r>
              <a:rPr spc="-4" dirty="0">
                <a:latin typeface="Calibri"/>
                <a:cs typeface="Calibri"/>
              </a:rPr>
              <a:t>xuất </a:t>
            </a:r>
            <a:r>
              <a:rPr spc="-2" dirty="0">
                <a:latin typeface="Calibri"/>
                <a:cs typeface="Calibri"/>
              </a:rPr>
              <a:t>hiện </a:t>
            </a:r>
            <a:r>
              <a:rPr spc="-7" dirty="0">
                <a:latin typeface="Calibri"/>
                <a:cs typeface="Calibri"/>
              </a:rPr>
              <a:t>và </a:t>
            </a:r>
            <a:r>
              <a:rPr spc="-2" dirty="0">
                <a:latin typeface="Calibri"/>
                <a:cs typeface="Calibri"/>
              </a:rPr>
              <a:t>đoạn body  chứa </a:t>
            </a:r>
            <a:r>
              <a:rPr dirty="0">
                <a:latin typeface="Calibri"/>
                <a:cs typeface="Calibri"/>
              </a:rPr>
              <a:t>đựng </a:t>
            </a:r>
            <a:r>
              <a:rPr spc="-4" dirty="0">
                <a:latin typeface="Calibri"/>
                <a:cs typeface="Calibri"/>
              </a:rPr>
              <a:t>các </a:t>
            </a:r>
            <a:r>
              <a:rPr spc="-2" dirty="0">
                <a:latin typeface="Calibri"/>
                <a:cs typeface="Calibri"/>
              </a:rPr>
              <a:t>phần </a:t>
            </a:r>
            <a:r>
              <a:rPr dirty="0">
                <a:latin typeface="Calibri"/>
                <a:cs typeface="Calibri"/>
              </a:rPr>
              <a:t>tử </a:t>
            </a:r>
            <a:r>
              <a:rPr spc="-4" dirty="0">
                <a:latin typeface="Calibri"/>
                <a:cs typeface="Calibri"/>
              </a:rPr>
              <a:t>xuất </a:t>
            </a:r>
            <a:r>
              <a:rPr spc="-2" dirty="0">
                <a:latin typeface="Calibri"/>
                <a:cs typeface="Calibri"/>
              </a:rPr>
              <a:t>hiện </a:t>
            </a:r>
            <a:r>
              <a:rPr spc="-4" dirty="0">
                <a:latin typeface="Calibri"/>
                <a:cs typeface="Calibri"/>
              </a:rPr>
              <a:t>trong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trang.</a:t>
            </a:r>
            <a:endParaRPr dirty="0">
              <a:latin typeface="Calibri"/>
              <a:cs typeface="Calibri"/>
            </a:endParaRPr>
          </a:p>
          <a:p>
            <a:pPr>
              <a:spcBef>
                <a:spcPts val="4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5571" marR="25628">
              <a:lnSpc>
                <a:spcPts val="864"/>
              </a:lnSpc>
            </a:pPr>
            <a:r>
              <a:rPr spc="-2" dirty="0">
                <a:latin typeface="Calibri"/>
                <a:cs typeface="Calibri"/>
              </a:rPr>
              <a:t>Các phiên bản HTML trước cung </a:t>
            </a:r>
            <a:r>
              <a:rPr spc="-4" dirty="0">
                <a:latin typeface="Calibri"/>
                <a:cs typeface="Calibri"/>
              </a:rPr>
              <a:t>các các </a:t>
            </a:r>
            <a:r>
              <a:rPr dirty="0">
                <a:latin typeface="Calibri"/>
                <a:cs typeface="Calibri"/>
              </a:rPr>
              <a:t>thẻ khác </a:t>
            </a:r>
            <a:r>
              <a:rPr spc="-2" dirty="0">
                <a:latin typeface="Calibri"/>
                <a:cs typeface="Calibri"/>
              </a:rPr>
              <a:t>nhau </a:t>
            </a:r>
            <a:r>
              <a:rPr dirty="0">
                <a:latin typeface="Calibri"/>
                <a:cs typeface="Calibri"/>
              </a:rPr>
              <a:t>để </a:t>
            </a:r>
            <a:r>
              <a:rPr spc="-11" dirty="0">
                <a:latin typeface="Calibri"/>
                <a:cs typeface="Calibri"/>
              </a:rPr>
              <a:t>xây </a:t>
            </a:r>
            <a:r>
              <a:rPr spc="-2" dirty="0">
                <a:latin typeface="Calibri"/>
                <a:cs typeface="Calibri"/>
              </a:rPr>
              <a:t>dựng </a:t>
            </a:r>
            <a:r>
              <a:rPr spc="-4" dirty="0">
                <a:latin typeface="Calibri"/>
                <a:cs typeface="Calibri"/>
              </a:rPr>
              <a:t>và tổ </a:t>
            </a:r>
            <a:r>
              <a:rPr spc="-2" dirty="0">
                <a:latin typeface="Calibri"/>
                <a:cs typeface="Calibri"/>
              </a:rPr>
              <a:t>chức nội dung  </a:t>
            </a:r>
            <a:r>
              <a:rPr spc="-4" dirty="0">
                <a:latin typeface="Calibri"/>
                <a:cs typeface="Calibri"/>
              </a:rPr>
              <a:t>trong </a:t>
            </a:r>
            <a:r>
              <a:rPr spc="-2" dirty="0">
                <a:latin typeface="Calibri"/>
                <a:cs typeface="Calibri"/>
              </a:rPr>
              <a:t>body của </a:t>
            </a:r>
            <a:r>
              <a:rPr spc="-7" dirty="0">
                <a:latin typeface="Calibri"/>
                <a:cs typeface="Calibri"/>
              </a:rPr>
              <a:t>tài</a:t>
            </a:r>
            <a:r>
              <a:rPr spc="7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liệu.</a:t>
            </a:r>
            <a:endParaRPr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spcBef>
                <a:spcPts val="22"/>
              </a:spcBef>
            </a:pPr>
            <a:endParaRPr dirty="0">
              <a:latin typeface="Times New Roman"/>
              <a:cs typeface="Times New Roman"/>
            </a:endParaRPr>
          </a:p>
          <a:p>
            <a:pPr marL="7522"/>
            <a:r>
              <a:rPr spc="-2" dirty="0">
                <a:latin typeface="Calibri"/>
                <a:cs typeface="Calibri"/>
              </a:rPr>
              <a:t>Thẻ &lt;table&gt; thường </a:t>
            </a:r>
            <a:r>
              <a:rPr dirty="0">
                <a:latin typeface="Calibri"/>
                <a:cs typeface="Calibri"/>
              </a:rPr>
              <a:t>được </a:t>
            </a:r>
            <a:r>
              <a:rPr spc="-2" dirty="0">
                <a:latin typeface="Calibri"/>
                <a:cs typeface="Calibri"/>
              </a:rPr>
              <a:t>sử dụng </a:t>
            </a:r>
            <a:r>
              <a:rPr dirty="0">
                <a:latin typeface="Calibri"/>
                <a:cs typeface="Calibri"/>
              </a:rPr>
              <a:t>để </a:t>
            </a:r>
            <a:r>
              <a:rPr spc="-2" dirty="0">
                <a:latin typeface="Calibri"/>
                <a:cs typeface="Calibri"/>
              </a:rPr>
              <a:t>trình </a:t>
            </a:r>
            <a:r>
              <a:rPr spc="-7" dirty="0">
                <a:latin typeface="Calibri"/>
                <a:cs typeface="Calibri"/>
              </a:rPr>
              <a:t>bày </a:t>
            </a:r>
            <a:r>
              <a:rPr spc="-2" dirty="0">
                <a:latin typeface="Calibri"/>
                <a:cs typeface="Calibri"/>
              </a:rPr>
              <a:t>dữ liệu </a:t>
            </a:r>
            <a:r>
              <a:rPr dirty="0">
                <a:latin typeface="Calibri"/>
                <a:cs typeface="Calibri"/>
              </a:rPr>
              <a:t>theo dạng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bảng.</a:t>
            </a:r>
            <a:endParaRPr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spcBef>
                <a:spcPts val="22"/>
              </a:spcBef>
            </a:pPr>
            <a:endParaRPr dirty="0">
              <a:latin typeface="Times New Roman"/>
              <a:cs typeface="Times New Roman"/>
            </a:endParaRPr>
          </a:p>
          <a:p>
            <a:pPr marL="7243">
              <a:lnSpc>
                <a:spcPts val="906"/>
              </a:lnSpc>
            </a:pPr>
            <a:r>
              <a:rPr spc="-2" dirty="0">
                <a:latin typeface="Calibri"/>
                <a:cs typeface="Calibri"/>
              </a:rPr>
              <a:t>Thẻ &lt;div&gt; là phần </a:t>
            </a:r>
            <a:r>
              <a:rPr dirty="0">
                <a:latin typeface="Calibri"/>
                <a:cs typeface="Calibri"/>
              </a:rPr>
              <a:t>tử được </a:t>
            </a:r>
            <a:r>
              <a:rPr spc="-2" dirty="0">
                <a:latin typeface="Calibri"/>
                <a:cs typeface="Calibri"/>
              </a:rPr>
              <a:t>sử dụng </a:t>
            </a:r>
            <a:r>
              <a:rPr dirty="0">
                <a:latin typeface="Calibri"/>
                <a:cs typeface="Calibri"/>
              </a:rPr>
              <a:t>để </a:t>
            </a:r>
            <a:r>
              <a:rPr spc="-2" dirty="0">
                <a:latin typeface="Calibri"/>
                <a:cs typeface="Calibri"/>
              </a:rPr>
              <a:t>hiển </a:t>
            </a:r>
            <a:r>
              <a:rPr dirty="0">
                <a:latin typeface="Calibri"/>
                <a:cs typeface="Calibri"/>
              </a:rPr>
              <a:t>thị </a:t>
            </a:r>
            <a:r>
              <a:rPr spc="-4" dirty="0">
                <a:latin typeface="Calibri"/>
                <a:cs typeface="Calibri"/>
              </a:rPr>
              <a:t>các </a:t>
            </a:r>
            <a:r>
              <a:rPr spc="-2" dirty="0">
                <a:latin typeface="Calibri"/>
                <a:cs typeface="Calibri"/>
              </a:rPr>
              <a:t>nội dung như </a:t>
            </a:r>
            <a:r>
              <a:rPr dirty="0">
                <a:latin typeface="Calibri"/>
                <a:cs typeface="Calibri"/>
              </a:rPr>
              <a:t>images, </a:t>
            </a:r>
            <a:r>
              <a:rPr spc="-4" dirty="0">
                <a:latin typeface="Calibri"/>
                <a:cs typeface="Calibri"/>
              </a:rPr>
              <a:t>links,</a:t>
            </a:r>
            <a:r>
              <a:rPr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text,</a:t>
            </a:r>
            <a:endParaRPr dirty="0">
              <a:latin typeface="Calibri"/>
              <a:cs typeface="Calibri"/>
            </a:endParaRPr>
          </a:p>
          <a:p>
            <a:pPr marL="7243">
              <a:lnSpc>
                <a:spcPts val="906"/>
              </a:lnSpc>
            </a:pPr>
            <a:r>
              <a:rPr dirty="0">
                <a:latin typeface="Calibri"/>
                <a:cs typeface="Calibri"/>
              </a:rPr>
              <a:t>menus,</a:t>
            </a:r>
            <a:r>
              <a:rPr spc="-9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forms,....</a:t>
            </a:r>
            <a:endParaRPr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spcBef>
                <a:spcPts val="7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8914"/>
            <a:r>
              <a:rPr spc="-2" dirty="0">
                <a:latin typeface="Calibri"/>
                <a:cs typeface="Calibri"/>
              </a:rPr>
              <a:t>HTML </a:t>
            </a:r>
            <a:r>
              <a:rPr dirty="0">
                <a:latin typeface="Calibri"/>
                <a:cs typeface="Calibri"/>
              </a:rPr>
              <a:t>5 đưa </a:t>
            </a:r>
            <a:r>
              <a:rPr spc="-9" dirty="0">
                <a:latin typeface="Calibri"/>
                <a:cs typeface="Calibri"/>
              </a:rPr>
              <a:t>ra </a:t>
            </a:r>
            <a:r>
              <a:rPr dirty="0">
                <a:latin typeface="Calibri"/>
                <a:cs typeface="Calibri"/>
              </a:rPr>
              <a:t>một số </a:t>
            </a:r>
            <a:r>
              <a:rPr spc="-2" dirty="0">
                <a:latin typeface="Calibri"/>
                <a:cs typeface="Calibri"/>
              </a:rPr>
              <a:t>phần </a:t>
            </a:r>
            <a:r>
              <a:rPr dirty="0">
                <a:latin typeface="Calibri"/>
                <a:cs typeface="Calibri"/>
              </a:rPr>
              <a:t>tử mới để </a:t>
            </a:r>
            <a:r>
              <a:rPr spc="-2" dirty="0">
                <a:latin typeface="Calibri"/>
                <a:cs typeface="Calibri"/>
              </a:rPr>
              <a:t>nhận </a:t>
            </a:r>
            <a:r>
              <a:rPr spc="-4" dirty="0">
                <a:latin typeface="Calibri"/>
                <a:cs typeface="Calibri"/>
              </a:rPr>
              <a:t>biết </a:t>
            </a:r>
            <a:r>
              <a:rPr spc="-7" dirty="0">
                <a:latin typeface="Calibri"/>
                <a:cs typeface="Calibri"/>
              </a:rPr>
              <a:t>và </a:t>
            </a:r>
            <a:r>
              <a:rPr spc="-4" dirty="0">
                <a:latin typeface="Calibri"/>
                <a:cs typeface="Calibri"/>
              </a:rPr>
              <a:t>tổ </a:t>
            </a:r>
            <a:r>
              <a:rPr spc="-2" dirty="0">
                <a:latin typeface="Calibri"/>
                <a:cs typeface="Calibri"/>
              </a:rPr>
              <a:t>chức </a:t>
            </a:r>
            <a:r>
              <a:rPr spc="-4" dirty="0">
                <a:latin typeface="Calibri"/>
                <a:cs typeface="Calibri"/>
              </a:rPr>
              <a:t>các </a:t>
            </a:r>
            <a:r>
              <a:rPr spc="-2" dirty="0">
                <a:latin typeface="Calibri"/>
                <a:cs typeface="Calibri"/>
              </a:rPr>
              <a:t>phần </a:t>
            </a:r>
            <a:r>
              <a:rPr spc="-4" dirty="0">
                <a:latin typeface="Calibri"/>
                <a:cs typeface="Calibri"/>
              </a:rPr>
              <a:t>trong </a:t>
            </a:r>
            <a:r>
              <a:rPr dirty="0">
                <a:latin typeface="Calibri"/>
                <a:cs typeface="Calibri"/>
              </a:rPr>
              <a:t>thân </a:t>
            </a:r>
            <a:r>
              <a:rPr spc="-7" dirty="0">
                <a:latin typeface="Calibri"/>
                <a:cs typeface="Calibri"/>
              </a:rPr>
              <a:t>tài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liệu.</a:t>
            </a:r>
            <a:endParaRPr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4277" y="962542"/>
            <a:ext cx="1506304" cy="11287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629" y="38769"/>
            <a:ext cx="3458449" cy="2421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121" y="58243"/>
            <a:ext cx="3088884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BỐ CỤC CỦA </a:t>
            </a:r>
            <a:r>
              <a:rPr lang="vi-VN" sz="1100" b="1" spc="-9" dirty="0">
                <a:solidFill>
                  <a:srgbClr val="7030A0"/>
                </a:solidFill>
                <a:latin typeface="+mn-lt"/>
              </a:rPr>
              <a:t>TRANG TRONG </a:t>
            </a:r>
            <a:r>
              <a:rPr lang="vi-VN" sz="1100" b="1" spc="-4" dirty="0">
                <a:solidFill>
                  <a:srgbClr val="7030A0"/>
                </a:solidFill>
                <a:latin typeface="+mn-lt"/>
              </a:rPr>
              <a:t>HTML </a:t>
            </a: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5</a:t>
            </a:r>
            <a:r>
              <a:rPr lang="vi-VN" sz="1100" b="1" spc="11" dirty="0">
                <a:solidFill>
                  <a:srgbClr val="7030A0"/>
                </a:solidFill>
                <a:latin typeface="+mn-lt"/>
              </a:rPr>
              <a:t> </a:t>
            </a:r>
            <a:r>
              <a:rPr lang="vi-VN" sz="1100" b="1" dirty="0">
                <a:solidFill>
                  <a:srgbClr val="7030A0"/>
                </a:solidFill>
                <a:latin typeface="+mn-lt"/>
              </a:rPr>
              <a:t>1-2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3738018" y="2943019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16</a:t>
            </a:fld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41588" y="508076"/>
            <a:ext cx="1594227" cy="903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98557" y="783596"/>
            <a:ext cx="778410" cy="282906"/>
          </a:xfrm>
          <a:prstGeom prst="rect">
            <a:avLst/>
          </a:prstGeom>
        </p:spPr>
        <p:txBody>
          <a:bodyPr vert="horz" wrap="square" lIns="0" tIns="5850" rIns="0" bIns="0" rtlCol="0">
            <a:spAutoFit/>
          </a:bodyPr>
          <a:lstStyle/>
          <a:p>
            <a:pPr marL="5293" marR="2229" algn="ctr">
              <a:spcBef>
                <a:spcPts val="46"/>
              </a:spcBef>
            </a:pPr>
            <a:r>
              <a:rPr sz="600" b="1" dirty="0">
                <a:solidFill>
                  <a:srgbClr val="FFFFFF"/>
                </a:solidFill>
                <a:latin typeface="Calibri"/>
                <a:cs typeface="Calibri"/>
              </a:rPr>
              <a:t>Có </a:t>
            </a:r>
            <a:r>
              <a:rPr sz="600" b="1" spc="-4" dirty="0">
                <a:solidFill>
                  <a:srgbClr val="FFFFFF"/>
                </a:solidFill>
                <a:latin typeface="Calibri"/>
                <a:cs typeface="Calibri"/>
              </a:rPr>
              <a:t>logo, </a:t>
            </a:r>
            <a:r>
              <a:rPr sz="600" b="1" spc="-15" dirty="0">
                <a:solidFill>
                  <a:srgbClr val="FFFFFF"/>
                </a:solidFill>
                <a:latin typeface="Calibri"/>
                <a:cs typeface="Calibri"/>
              </a:rPr>
              <a:t>Tên, </a:t>
            </a:r>
            <a:r>
              <a:rPr sz="600" b="1" spc="-2" dirty="0">
                <a:solidFill>
                  <a:srgbClr val="FFFFFF"/>
                </a:solidFill>
                <a:latin typeface="Calibri"/>
                <a:cs typeface="Calibri"/>
              </a:rPr>
              <a:t>Tiêu </a:t>
            </a:r>
            <a:r>
              <a:rPr sz="600" b="1" dirty="0">
                <a:solidFill>
                  <a:srgbClr val="FFFFFF"/>
                </a:solidFill>
                <a:latin typeface="Calibri"/>
                <a:cs typeface="Calibri"/>
              </a:rPr>
              <a:t>đề,</a:t>
            </a:r>
            <a:r>
              <a:rPr sz="6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00" b="1" spc="-7" dirty="0">
                <a:solidFill>
                  <a:srgbClr val="FFFFFF"/>
                </a:solidFill>
                <a:latin typeface="Calibri"/>
                <a:cs typeface="Calibri"/>
              </a:rPr>
              <a:t>và  </a:t>
            </a:r>
            <a:r>
              <a:rPr sz="600" b="1" dirty="0">
                <a:solidFill>
                  <a:srgbClr val="FFFFFF"/>
                </a:solidFill>
                <a:latin typeface="Calibri"/>
                <a:cs typeface="Calibri"/>
              </a:rPr>
              <a:t>mô </a:t>
            </a:r>
            <a:r>
              <a:rPr sz="600" b="1" spc="-2" dirty="0">
                <a:solidFill>
                  <a:srgbClr val="FFFFFF"/>
                </a:solidFill>
                <a:latin typeface="Calibri"/>
                <a:cs typeface="Calibri"/>
              </a:rPr>
              <a:t>tả </a:t>
            </a:r>
            <a:r>
              <a:rPr sz="600" b="1" spc="-4" dirty="0">
                <a:solidFill>
                  <a:srgbClr val="FFFFFF"/>
                </a:solidFill>
                <a:latin typeface="Calibri"/>
                <a:cs typeface="Calibri"/>
              </a:rPr>
              <a:t>ngắn </a:t>
            </a:r>
            <a:r>
              <a:rPr sz="600" b="1" spc="-2" dirty="0">
                <a:solidFill>
                  <a:srgbClr val="FFFFFF"/>
                </a:solidFill>
                <a:latin typeface="Calibri"/>
                <a:cs typeface="Calibri"/>
              </a:rPr>
              <a:t>gọn </a:t>
            </a:r>
            <a:r>
              <a:rPr sz="600" b="1" spc="-4" dirty="0">
                <a:solidFill>
                  <a:srgbClr val="FFFFFF"/>
                </a:solidFill>
                <a:latin typeface="Calibri"/>
                <a:cs typeface="Calibri"/>
              </a:rPr>
              <a:t>về  trang</a:t>
            </a:r>
            <a:r>
              <a:rPr sz="600" b="1" spc="-1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00" b="1" spc="-9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74827" y="1080767"/>
            <a:ext cx="1685986" cy="9916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847494" y="1348239"/>
            <a:ext cx="803440" cy="375239"/>
          </a:xfrm>
          <a:prstGeom prst="rect">
            <a:avLst/>
          </a:prstGeom>
        </p:spPr>
        <p:txBody>
          <a:bodyPr vert="horz" wrap="square" lIns="0" tIns="5850" rIns="0" bIns="0" rtlCol="0">
            <a:spAutoFit/>
          </a:bodyPr>
          <a:lstStyle/>
          <a:p>
            <a:pPr marL="5293" marR="2229" algn="ctr">
              <a:spcBef>
                <a:spcPts val="46"/>
              </a:spcBef>
            </a:pPr>
            <a:r>
              <a:rPr sz="600" b="1" dirty="0">
                <a:solidFill>
                  <a:srgbClr val="FFFFFF"/>
                </a:solidFill>
                <a:latin typeface="Calibri"/>
                <a:cs typeface="Calibri"/>
              </a:rPr>
              <a:t>Bao </a:t>
            </a:r>
            <a:r>
              <a:rPr sz="600" b="1" spc="-2" dirty="0">
                <a:solidFill>
                  <a:srgbClr val="FFFFFF"/>
                </a:solidFill>
                <a:latin typeface="Calibri"/>
                <a:cs typeface="Calibri"/>
              </a:rPr>
              <a:t>gồm các </a:t>
            </a:r>
            <a:r>
              <a:rPr sz="600" b="1" dirty="0">
                <a:solidFill>
                  <a:srgbClr val="FFFFFF"/>
                </a:solidFill>
                <a:latin typeface="Calibri"/>
                <a:cs typeface="Calibri"/>
              </a:rPr>
              <a:t>liên </a:t>
            </a:r>
            <a:r>
              <a:rPr sz="600" b="1" spc="-9" dirty="0">
                <a:solidFill>
                  <a:srgbClr val="FFFFFF"/>
                </a:solidFill>
                <a:latin typeface="Calibri"/>
                <a:cs typeface="Calibri"/>
              </a:rPr>
              <a:t>kết</a:t>
            </a:r>
            <a:r>
              <a:rPr sz="600" b="1" spc="-5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00" b="1" spc="-2" dirty="0">
                <a:solidFill>
                  <a:srgbClr val="FFFFFF"/>
                </a:solidFill>
                <a:latin typeface="Calibri"/>
                <a:cs typeface="Calibri"/>
              </a:rPr>
              <a:t>đến  </a:t>
            </a:r>
            <a:r>
              <a:rPr sz="600" b="1" dirty="0">
                <a:solidFill>
                  <a:srgbClr val="FFFFFF"/>
                </a:solidFill>
                <a:latin typeface="Calibri"/>
                <a:cs typeface="Calibri"/>
              </a:rPr>
              <a:t>nội dung </a:t>
            </a:r>
            <a:r>
              <a:rPr sz="600" b="1" spc="-2" dirty="0">
                <a:solidFill>
                  <a:srgbClr val="FFFFFF"/>
                </a:solidFill>
                <a:latin typeface="Calibri"/>
                <a:cs typeface="Calibri"/>
              </a:rPr>
              <a:t>trong</a:t>
            </a:r>
            <a:r>
              <a:rPr sz="600" b="1" spc="-4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00" b="1" spc="-4" dirty="0">
                <a:solidFill>
                  <a:srgbClr val="FFFFFF"/>
                </a:solidFill>
                <a:latin typeface="Calibri"/>
                <a:cs typeface="Calibri"/>
              </a:rPr>
              <a:t>trang</a:t>
            </a:r>
            <a:endParaRPr sz="600">
              <a:latin typeface="Calibri"/>
              <a:cs typeface="Calibri"/>
            </a:endParaRPr>
          </a:p>
          <a:p>
            <a:pPr marL="90258" marR="87194" algn="ctr"/>
            <a:r>
              <a:rPr sz="600" b="1" dirty="0">
                <a:solidFill>
                  <a:srgbClr val="FFFFFF"/>
                </a:solidFill>
                <a:latin typeface="Calibri"/>
                <a:cs typeface="Calibri"/>
              </a:rPr>
              <a:t>hoặc liên </a:t>
            </a:r>
            <a:r>
              <a:rPr sz="600" b="1" spc="-9" dirty="0">
                <a:solidFill>
                  <a:srgbClr val="FFFFFF"/>
                </a:solidFill>
                <a:latin typeface="Calibri"/>
                <a:cs typeface="Calibri"/>
              </a:rPr>
              <a:t>kết ra</a:t>
            </a:r>
            <a:r>
              <a:rPr sz="600" b="1" spc="-4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00" b="1" dirty="0">
                <a:solidFill>
                  <a:srgbClr val="FFFFFF"/>
                </a:solidFill>
                <a:latin typeface="Calibri"/>
                <a:cs typeface="Calibri"/>
              </a:rPr>
              <a:t>bên  </a:t>
            </a:r>
            <a:r>
              <a:rPr sz="600" b="1" spc="-2" dirty="0">
                <a:solidFill>
                  <a:srgbClr val="FFFFFF"/>
                </a:solidFill>
                <a:latin typeface="Calibri"/>
                <a:cs typeface="Calibri"/>
              </a:rPr>
              <a:t>ngoài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93185" y="1890832"/>
            <a:ext cx="1452958" cy="11698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366536" y="2386870"/>
            <a:ext cx="900810" cy="467572"/>
          </a:xfrm>
          <a:prstGeom prst="rect">
            <a:avLst/>
          </a:prstGeom>
        </p:spPr>
        <p:txBody>
          <a:bodyPr vert="horz" wrap="square" lIns="0" tIns="5850" rIns="0" bIns="0" rtlCol="0">
            <a:spAutoFit/>
          </a:bodyPr>
          <a:lstStyle/>
          <a:p>
            <a:pPr marL="5293" marR="2229" indent="557" algn="ctr">
              <a:spcBef>
                <a:spcPts val="46"/>
              </a:spcBef>
            </a:pPr>
            <a:r>
              <a:rPr sz="600" b="1" spc="-2" dirty="0">
                <a:solidFill>
                  <a:srgbClr val="FFFFFF"/>
                </a:solidFill>
                <a:latin typeface="Calibri"/>
                <a:cs typeface="Calibri"/>
              </a:rPr>
              <a:t>Thông </a:t>
            </a:r>
            <a:r>
              <a:rPr sz="600" b="1" dirty="0">
                <a:solidFill>
                  <a:srgbClr val="FFFFFF"/>
                </a:solidFill>
                <a:latin typeface="Calibri"/>
                <a:cs typeface="Calibri"/>
              </a:rPr>
              <a:t>tin </a:t>
            </a:r>
            <a:r>
              <a:rPr sz="600" b="1" spc="-2" dirty="0">
                <a:solidFill>
                  <a:srgbClr val="FFFFFF"/>
                </a:solidFill>
                <a:latin typeface="Calibri"/>
                <a:cs typeface="Calibri"/>
              </a:rPr>
              <a:t>tác giả </a:t>
            </a:r>
            <a:r>
              <a:rPr sz="600" b="1" dirty="0">
                <a:solidFill>
                  <a:srgbClr val="FFFFFF"/>
                </a:solidFill>
                <a:latin typeface="Calibri"/>
                <a:cs typeface="Calibri"/>
              </a:rPr>
              <a:t>hoặc </a:t>
            </a:r>
            <a:r>
              <a:rPr sz="600" b="1" spc="-2" dirty="0">
                <a:solidFill>
                  <a:srgbClr val="FFFFFF"/>
                </a:solidFill>
                <a:latin typeface="Calibri"/>
                <a:cs typeface="Calibri"/>
              </a:rPr>
              <a:t>tên  công </a:t>
            </a:r>
            <a:r>
              <a:rPr sz="600" b="1" spc="-13" dirty="0">
                <a:solidFill>
                  <a:srgbClr val="FFFFFF"/>
                </a:solidFill>
                <a:latin typeface="Calibri"/>
                <a:cs typeface="Calibri"/>
              </a:rPr>
              <a:t>ty, </a:t>
            </a:r>
            <a:r>
              <a:rPr lang="vi-VN" sz="600" b="1" spc="-2" dirty="0" smtClean="0">
                <a:solidFill>
                  <a:srgbClr val="FFFFFF"/>
                </a:solidFill>
                <a:latin typeface="Calibri"/>
                <a:cs typeface="Calibri"/>
              </a:rPr>
              <a:t>liên kết liên quan đến các quy tắc, điều khoản, điều kiện, bản đồ vị trí và các dữ liệu khác.</a:t>
            </a:r>
            <a:endParaRPr sz="600" dirty="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50381" y="196565"/>
            <a:ext cx="1408069" cy="12106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76818" y="545405"/>
            <a:ext cx="756955" cy="22898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algn="ctr">
              <a:spcBef>
                <a:spcPts val="42"/>
              </a:spcBef>
            </a:pP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Bao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gồm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các liên</a:t>
            </a:r>
            <a:r>
              <a:rPr sz="700" b="1" spc="-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11" dirty="0">
                <a:solidFill>
                  <a:srgbClr val="FFFFFF"/>
                </a:solidFill>
                <a:latin typeface="Calibri"/>
                <a:cs typeface="Calibri"/>
              </a:rPr>
              <a:t>kết</a:t>
            </a:r>
            <a:endParaRPr sz="7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điều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 hướng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5256" y="1324263"/>
            <a:ext cx="1590266" cy="93725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47935" y="1569289"/>
            <a:ext cx="779510" cy="375239"/>
          </a:xfrm>
          <a:prstGeom prst="rect">
            <a:avLst/>
          </a:prstGeom>
        </p:spPr>
        <p:txBody>
          <a:bodyPr vert="horz" wrap="square" lIns="0" tIns="5850" rIns="0" bIns="0" rtlCol="0">
            <a:spAutoFit/>
          </a:bodyPr>
          <a:lstStyle/>
          <a:p>
            <a:pPr marL="5293" marR="2229" indent="-557" algn="ctr">
              <a:spcBef>
                <a:spcPts val="46"/>
              </a:spcBef>
            </a:pPr>
            <a:r>
              <a:rPr sz="600" b="1" dirty="0">
                <a:solidFill>
                  <a:srgbClr val="FFFFFF"/>
                </a:solidFill>
                <a:latin typeface="Calibri"/>
                <a:cs typeface="Calibri"/>
              </a:rPr>
              <a:t>Chứa danh sách sản  phẩm, mô </a:t>
            </a:r>
            <a:r>
              <a:rPr sz="600" b="1" spc="-2" dirty="0">
                <a:solidFill>
                  <a:srgbClr val="FFFFFF"/>
                </a:solidFill>
                <a:latin typeface="Calibri"/>
                <a:cs typeface="Calibri"/>
              </a:rPr>
              <a:t>tả </a:t>
            </a:r>
            <a:r>
              <a:rPr sz="600" b="1" dirty="0">
                <a:solidFill>
                  <a:srgbClr val="FFFFFF"/>
                </a:solidFill>
                <a:latin typeface="Calibri"/>
                <a:cs typeface="Calibri"/>
              </a:rPr>
              <a:t>sản</a:t>
            </a:r>
            <a:r>
              <a:rPr sz="600" b="1" spc="-6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00" b="1" dirty="0">
                <a:solidFill>
                  <a:srgbClr val="FFFFFF"/>
                </a:solidFill>
                <a:latin typeface="Calibri"/>
                <a:cs typeface="Calibri"/>
              </a:rPr>
              <a:t>phẩm,  blogs hoặc </a:t>
            </a:r>
            <a:r>
              <a:rPr sz="600" b="1" spc="-2" dirty="0">
                <a:solidFill>
                  <a:srgbClr val="FFFFFF"/>
                </a:solidFill>
                <a:latin typeface="Calibri"/>
                <a:cs typeface="Calibri"/>
              </a:rPr>
              <a:t>các </a:t>
            </a:r>
            <a:r>
              <a:rPr sz="600" b="1" dirty="0">
                <a:solidFill>
                  <a:srgbClr val="FFFFFF"/>
                </a:solidFill>
                <a:latin typeface="Calibri"/>
                <a:cs typeface="Calibri"/>
              </a:rPr>
              <a:t>thông</a:t>
            </a:r>
            <a:r>
              <a:rPr sz="6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00" b="1" dirty="0">
                <a:solidFill>
                  <a:srgbClr val="FFFFFF"/>
                </a:solidFill>
                <a:latin typeface="Calibri"/>
                <a:cs typeface="Calibri"/>
              </a:rPr>
              <a:t>tin  khác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635" y="38769"/>
            <a:ext cx="3786537" cy="2965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3128" y="85449"/>
            <a:ext cx="3599878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z="1100" b="1" spc="-2" dirty="0" smtClean="0">
                <a:solidFill>
                  <a:srgbClr val="7030A0"/>
                </a:solidFill>
                <a:latin typeface="+mn-lt"/>
              </a:rPr>
              <a:t>NHỮNG CẢI THIỆN MỚI </a:t>
            </a:r>
            <a:r>
              <a:rPr lang="vi-VN" sz="1100" b="1" spc="-18" dirty="0" smtClean="0">
                <a:solidFill>
                  <a:srgbClr val="7030A0"/>
                </a:solidFill>
                <a:latin typeface="+mn-lt"/>
              </a:rPr>
              <a:t>TRONG</a:t>
            </a:r>
            <a:r>
              <a:rPr lang="vi-VN" sz="1100" b="1" spc="4" dirty="0" smtClean="0">
                <a:solidFill>
                  <a:srgbClr val="7030A0"/>
                </a:solidFill>
                <a:latin typeface="+mn-lt"/>
              </a:rPr>
              <a:t> </a:t>
            </a:r>
            <a:r>
              <a:rPr lang="vi-VN" sz="1100" b="1" spc="-4" dirty="0">
                <a:solidFill>
                  <a:srgbClr val="7030A0"/>
                </a:solidFill>
                <a:latin typeface="+mn-lt"/>
              </a:rPr>
              <a:t>HTML5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xfrm>
            <a:off x="3738018" y="2943019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17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274722" y="1131778"/>
            <a:ext cx="1081302" cy="9447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01818" y="1485516"/>
            <a:ext cx="454788" cy="174903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1100" b="1" spc="-4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4276" y="1614689"/>
            <a:ext cx="1569142" cy="9624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76134" y="1831149"/>
            <a:ext cx="687366" cy="446635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293" marR="2229" indent="-836" algn="ctr">
              <a:spcBef>
                <a:spcPts val="42"/>
              </a:spcBef>
            </a:pP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Giúp loại bỏ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các 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plug-in </a:t>
            </a:r>
            <a:r>
              <a:rPr sz="700" b="1" spc="-7" dirty="0">
                <a:solidFill>
                  <a:srgbClr val="FFFFFF"/>
                </a:solidFill>
                <a:latin typeface="Calibri"/>
                <a:cs typeface="Calibri"/>
              </a:rPr>
              <a:t>và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sử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dụng 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sự hỗ </a:t>
            </a:r>
            <a:r>
              <a:rPr sz="700" b="1" spc="-7" dirty="0">
                <a:solidFill>
                  <a:srgbClr val="FFFFFF"/>
                </a:solidFill>
                <a:latin typeface="Calibri"/>
                <a:cs typeface="Calibri"/>
              </a:rPr>
              <a:t>trợ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gốc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cho  âm thanh </a:t>
            </a:r>
            <a:r>
              <a:rPr sz="700" b="1" spc="-7" dirty="0">
                <a:solidFill>
                  <a:srgbClr val="FFFFFF"/>
                </a:solidFill>
                <a:latin typeface="Calibri"/>
                <a:cs typeface="Calibri"/>
              </a:rPr>
              <a:t>và</a:t>
            </a:r>
            <a:r>
              <a:rPr sz="7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video</a:t>
            </a:r>
            <a:endParaRPr sz="7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33537" y="1407242"/>
            <a:ext cx="1656940" cy="10732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506204" y="1695118"/>
            <a:ext cx="760806" cy="446635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 marR="2229" indent="279" algn="ctr">
              <a:spcBef>
                <a:spcPts val="42"/>
              </a:spcBef>
            </a:pP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Giúp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tạo </a:t>
            </a:r>
            <a:r>
              <a:rPr sz="700" b="1" spc="-11" dirty="0">
                <a:solidFill>
                  <a:srgbClr val="FFFFFF"/>
                </a:solidFill>
                <a:latin typeface="Calibri"/>
                <a:cs typeface="Calibri"/>
              </a:rPr>
              <a:t>ra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client sử  dụng </a:t>
            </a:r>
            <a:r>
              <a:rPr sz="700" b="1" spc="-7" dirty="0">
                <a:solidFill>
                  <a:srgbClr val="FFFFFF"/>
                </a:solidFill>
                <a:latin typeface="Calibri"/>
                <a:cs typeface="Calibri"/>
              </a:rPr>
              <a:t>Internet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phong  phú với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các plug-in 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như</a:t>
            </a:r>
            <a:r>
              <a:rPr sz="7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Flash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92205" y="1671142"/>
            <a:ext cx="1417971" cy="12038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476393" y="2261007"/>
            <a:ext cx="843873" cy="22898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algn="ctr">
              <a:spcBef>
                <a:spcPts val="42"/>
              </a:spcBef>
            </a:pP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Cung cấp mô tả về</a:t>
            </a:r>
            <a:r>
              <a:rPr sz="700" b="1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ngữ</a:t>
            </a:r>
            <a:endParaRPr sz="7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nghĩa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15713" y="895084"/>
            <a:ext cx="1678064" cy="104131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546583" y="1150880"/>
            <a:ext cx="716797" cy="446635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 marR="2229" indent="-279" algn="ctr">
              <a:spcBef>
                <a:spcPts val="42"/>
              </a:spcBef>
            </a:pP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Sử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dụng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tính năng  </a:t>
            </a:r>
            <a:r>
              <a:rPr sz="700" b="1" spc="-7" dirty="0">
                <a:solidFill>
                  <a:srgbClr val="FFFFFF"/>
                </a:solidFill>
                <a:latin typeface="Calibri"/>
                <a:cs typeface="Calibri"/>
              </a:rPr>
              <a:t>worker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web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để</a:t>
            </a:r>
            <a:r>
              <a:rPr sz="700" b="1" spc="-1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làm  cho </a:t>
            </a:r>
            <a:r>
              <a:rPr sz="700" b="1" spc="-7" dirty="0">
                <a:solidFill>
                  <a:srgbClr val="FFFFFF"/>
                </a:solidFill>
                <a:latin typeface="Calibri"/>
                <a:cs typeface="Calibri"/>
              </a:rPr>
              <a:t>JavaScript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hiệu 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quả</a:t>
            </a:r>
            <a:r>
              <a:rPr sz="700" b="1" spc="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hơn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555279" y="400612"/>
            <a:ext cx="1410710" cy="116714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874949" y="695175"/>
            <a:ext cx="769058" cy="337811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101122" marR="2229" indent="-95830">
              <a:spcBef>
                <a:spcPts val="42"/>
              </a:spcBef>
            </a:pP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Cung cấp những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tính  năng lưu trữ</a:t>
            </a:r>
            <a:r>
              <a:rPr sz="7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7" dirty="0">
                <a:solidFill>
                  <a:srgbClr val="FFFFFF"/>
                </a:solidFill>
                <a:latin typeface="Calibri"/>
                <a:cs typeface="Calibri"/>
              </a:rPr>
              <a:t>và</a:t>
            </a:r>
            <a:endParaRPr sz="700" dirty="0">
              <a:latin typeface="Calibri"/>
              <a:cs typeface="Calibri"/>
            </a:endParaRPr>
          </a:p>
          <a:p>
            <a:pPr marL="8079"/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caching ở phía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client</a:t>
            </a:r>
            <a:endParaRPr sz="700" dirty="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01022" y="298588"/>
            <a:ext cx="1597527" cy="13072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14476" y="572612"/>
            <a:ext cx="812792" cy="446635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 marR="2229" indent="22565" algn="just">
              <a:spcBef>
                <a:spcPts val="42"/>
              </a:spcBef>
            </a:pP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Cung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cấp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những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tính  năng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mới trong CSS  như các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bộ chọn nâng 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cao, drop-shadows</a:t>
            </a:r>
            <a:r>
              <a:rPr sz="700" b="1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…</a:t>
            </a:r>
            <a:endParaRPr sz="700" dirty="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4667" y="974663"/>
            <a:ext cx="1569142" cy="9821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36658" y="1269056"/>
            <a:ext cx="813617" cy="337811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 marR="2229" indent="-279" algn="ctr">
              <a:spcBef>
                <a:spcPts val="42"/>
              </a:spcBef>
            </a:pP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Cung câp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nhiều tính  năng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mới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cho các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ứng  dụng</a:t>
            </a:r>
            <a:r>
              <a:rPr sz="700" b="1" spc="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mobile</a:t>
            </a:r>
            <a:endParaRPr sz="7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9374" y="65840"/>
            <a:ext cx="369565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z="1100" b="1" spc="-7" dirty="0" smtClean="0">
                <a:solidFill>
                  <a:srgbClr val="7030A0"/>
                </a:solidFill>
                <a:latin typeface="+mn-lt"/>
              </a:rPr>
              <a:t>CÁCH THỨC HOẠT </a:t>
            </a: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ĐỘNG CỦA </a:t>
            </a:r>
            <a:r>
              <a:rPr lang="vi-VN" sz="1100" b="1" spc="-4" dirty="0">
                <a:solidFill>
                  <a:srgbClr val="7030A0"/>
                </a:solidFill>
                <a:latin typeface="+mn-lt"/>
              </a:rPr>
              <a:t>HTML</a:t>
            </a:r>
            <a:r>
              <a:rPr lang="vi-VN" sz="1100" b="1" spc="-9" dirty="0">
                <a:solidFill>
                  <a:srgbClr val="7030A0"/>
                </a:solidFill>
                <a:latin typeface="+mn-lt"/>
              </a:rPr>
              <a:t> </a:t>
            </a: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5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18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0" y="1293656"/>
            <a:ext cx="935412" cy="4713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7791" y="1390011"/>
            <a:ext cx="440365" cy="242589"/>
          </a:xfrm>
          <a:prstGeom prst="rect">
            <a:avLst/>
          </a:prstGeom>
        </p:spPr>
        <p:txBody>
          <a:bodyPr vert="horz" wrap="square" lIns="0" tIns="13372" rIns="0" bIns="0" rtlCol="0">
            <a:spAutoFit/>
          </a:bodyPr>
          <a:lstStyle/>
          <a:p>
            <a:pPr marL="5571" marR="2229">
              <a:lnSpc>
                <a:spcPts val="579"/>
              </a:lnSpc>
              <a:spcBef>
                <a:spcPts val="105"/>
              </a:spcBef>
            </a:pPr>
            <a:r>
              <a:rPr sz="500" spc="-7" dirty="0">
                <a:solidFill>
                  <a:srgbClr val="FFFFFF"/>
                </a:solidFill>
                <a:latin typeface="Calibri"/>
                <a:cs typeface="Calibri"/>
              </a:rPr>
              <a:t>Trình </a:t>
            </a:r>
            <a:r>
              <a:rPr sz="500" spc="-4" dirty="0">
                <a:solidFill>
                  <a:srgbClr val="FFFFFF"/>
                </a:solidFill>
                <a:latin typeface="Calibri"/>
                <a:cs typeface="Calibri"/>
              </a:rPr>
              <a:t>duyệt </a:t>
            </a:r>
            <a:r>
              <a:rPr sz="500" spc="-2" dirty="0">
                <a:solidFill>
                  <a:srgbClr val="FFFFFF"/>
                </a:solidFill>
                <a:latin typeface="Calibri"/>
                <a:cs typeface="Calibri"/>
              </a:rPr>
              <a:t>tải  tài </a:t>
            </a:r>
            <a:r>
              <a:rPr sz="500" dirty="0">
                <a:solidFill>
                  <a:srgbClr val="FFFFFF"/>
                </a:solidFill>
                <a:latin typeface="Calibri"/>
                <a:cs typeface="Calibri"/>
              </a:rPr>
              <a:t>liệu bao</a:t>
            </a:r>
            <a:r>
              <a:rPr sz="5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0" spc="-4" dirty="0">
                <a:solidFill>
                  <a:srgbClr val="FFFFFF"/>
                </a:solidFill>
                <a:latin typeface="Calibri"/>
                <a:cs typeface="Calibri"/>
              </a:rPr>
              <a:t>gồm  </a:t>
            </a:r>
            <a:r>
              <a:rPr sz="500" spc="-2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500" spc="-4" dirty="0">
                <a:solidFill>
                  <a:srgbClr val="FFFFFF"/>
                </a:solidFill>
                <a:latin typeface="Calibri"/>
                <a:cs typeface="Calibri"/>
              </a:rPr>
              <a:t>và</a:t>
            </a:r>
            <a:r>
              <a:rPr sz="5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0" spc="-2" dirty="0">
                <a:solidFill>
                  <a:srgbClr val="FFFFFF"/>
                </a:solidFill>
                <a:latin typeface="Calibri"/>
                <a:cs typeface="Calibri"/>
              </a:rPr>
              <a:t>CSS</a:t>
            </a:r>
            <a:endParaRPr sz="5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44313" y="1293656"/>
            <a:ext cx="1122890" cy="4835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88894" y="1315195"/>
            <a:ext cx="609800" cy="366320"/>
          </a:xfrm>
          <a:prstGeom prst="rect">
            <a:avLst/>
          </a:prstGeom>
        </p:spPr>
        <p:txBody>
          <a:bodyPr vert="horz" wrap="square" lIns="0" tIns="12257" rIns="0" bIns="0" rtlCol="0">
            <a:spAutoFit/>
          </a:bodyPr>
          <a:lstStyle/>
          <a:p>
            <a:pPr marL="5571" marR="2229">
              <a:lnSpc>
                <a:spcPct val="91700"/>
              </a:lnSpc>
              <a:spcBef>
                <a:spcPts val="96"/>
              </a:spcBef>
            </a:pPr>
            <a:r>
              <a:rPr sz="500" spc="-7" dirty="0">
                <a:solidFill>
                  <a:srgbClr val="FFFFFF"/>
                </a:solidFill>
                <a:latin typeface="Calibri"/>
                <a:cs typeface="Calibri"/>
              </a:rPr>
              <a:t>Trình </a:t>
            </a:r>
            <a:r>
              <a:rPr sz="500" spc="-4" dirty="0">
                <a:solidFill>
                  <a:srgbClr val="FFFFFF"/>
                </a:solidFill>
                <a:latin typeface="Calibri"/>
                <a:cs typeface="Calibri"/>
              </a:rPr>
              <a:t>duyệt </a:t>
            </a:r>
            <a:r>
              <a:rPr sz="500" spc="-2" dirty="0">
                <a:solidFill>
                  <a:srgbClr val="FFFFFF"/>
                </a:solidFill>
                <a:latin typeface="Calibri"/>
                <a:cs typeface="Calibri"/>
              </a:rPr>
              <a:t>tạo </a:t>
            </a:r>
            <a:r>
              <a:rPr sz="500" spc="-7" dirty="0">
                <a:solidFill>
                  <a:srgbClr val="FFFFFF"/>
                </a:solidFill>
                <a:latin typeface="Calibri"/>
                <a:cs typeface="Calibri"/>
              </a:rPr>
              <a:t>ra</a:t>
            </a:r>
            <a:r>
              <a:rPr sz="5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0" dirty="0">
                <a:solidFill>
                  <a:srgbClr val="FFFFFF"/>
                </a:solidFill>
                <a:latin typeface="Calibri"/>
                <a:cs typeface="Calibri"/>
              </a:rPr>
              <a:t>một  mô hình </a:t>
            </a:r>
            <a:r>
              <a:rPr sz="500" spc="-2" dirty="0">
                <a:solidFill>
                  <a:srgbClr val="FFFFFF"/>
                </a:solidFill>
                <a:latin typeface="Calibri"/>
                <a:cs typeface="Calibri"/>
              </a:rPr>
              <a:t>nội </a:t>
            </a:r>
            <a:r>
              <a:rPr sz="500" dirty="0">
                <a:solidFill>
                  <a:srgbClr val="FFFFFF"/>
                </a:solidFill>
                <a:latin typeface="Calibri"/>
                <a:cs typeface="Calibri"/>
              </a:rPr>
              <a:t>bộ </a:t>
            </a:r>
            <a:r>
              <a:rPr sz="500" spc="-2" dirty="0">
                <a:solidFill>
                  <a:srgbClr val="FFFFFF"/>
                </a:solidFill>
                <a:latin typeface="Calibri"/>
                <a:cs typeface="Calibri"/>
              </a:rPr>
              <a:t>của</a:t>
            </a:r>
            <a:r>
              <a:rPr sz="500" spc="-4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0" spc="-2" dirty="0">
                <a:solidFill>
                  <a:srgbClr val="FFFFFF"/>
                </a:solidFill>
                <a:latin typeface="Calibri"/>
                <a:cs typeface="Calibri"/>
              </a:rPr>
              <a:t>tài  </a:t>
            </a:r>
            <a:r>
              <a:rPr sz="500" dirty="0">
                <a:solidFill>
                  <a:srgbClr val="FFFFFF"/>
                </a:solidFill>
                <a:latin typeface="Calibri"/>
                <a:cs typeface="Calibri"/>
              </a:rPr>
              <a:t>liệu </a:t>
            </a:r>
            <a:r>
              <a:rPr sz="500" spc="-4" dirty="0">
                <a:solidFill>
                  <a:srgbClr val="FFFFFF"/>
                </a:solidFill>
                <a:latin typeface="Calibri"/>
                <a:cs typeface="Calibri"/>
              </a:rPr>
              <a:t>có </a:t>
            </a:r>
            <a:r>
              <a:rPr sz="500" spc="-2" dirty="0">
                <a:solidFill>
                  <a:srgbClr val="FFFFFF"/>
                </a:solidFill>
                <a:latin typeface="Calibri"/>
                <a:cs typeface="Calibri"/>
              </a:rPr>
              <a:t>chứa </a:t>
            </a:r>
            <a:r>
              <a:rPr sz="500" spc="-4" dirty="0">
                <a:solidFill>
                  <a:srgbClr val="FFFFFF"/>
                </a:solidFill>
                <a:latin typeface="Calibri"/>
                <a:cs typeface="Calibri"/>
              </a:rPr>
              <a:t>các </a:t>
            </a:r>
            <a:r>
              <a:rPr sz="500" dirty="0">
                <a:solidFill>
                  <a:srgbClr val="FFFFFF"/>
                </a:solidFill>
                <a:latin typeface="Calibri"/>
                <a:cs typeface="Calibri"/>
              </a:rPr>
              <a:t>phần  tử </a:t>
            </a:r>
            <a:r>
              <a:rPr sz="500" spc="-2" dirty="0">
                <a:solidFill>
                  <a:srgbClr val="FFFFFF"/>
                </a:solidFill>
                <a:latin typeface="Calibri"/>
                <a:cs typeface="Calibri"/>
              </a:rPr>
              <a:t>HTML sau khi tải  trang</a:t>
            </a:r>
            <a:endParaRPr sz="5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76765" y="1293656"/>
            <a:ext cx="935412" cy="4713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121071" y="1352603"/>
            <a:ext cx="437889" cy="321279"/>
          </a:xfrm>
          <a:prstGeom prst="rect">
            <a:avLst/>
          </a:prstGeom>
        </p:spPr>
        <p:txBody>
          <a:bodyPr vert="horz" wrap="square" lIns="0" tIns="13372" rIns="0" bIns="0" rtlCol="0">
            <a:spAutoFit/>
          </a:bodyPr>
          <a:lstStyle/>
          <a:p>
            <a:pPr marL="5571" marR="2229">
              <a:lnSpc>
                <a:spcPts val="579"/>
              </a:lnSpc>
              <a:spcBef>
                <a:spcPts val="105"/>
              </a:spcBef>
            </a:pPr>
            <a:r>
              <a:rPr sz="500" spc="-7" dirty="0">
                <a:solidFill>
                  <a:srgbClr val="FFFFFF"/>
                </a:solidFill>
                <a:latin typeface="Calibri"/>
                <a:cs typeface="Calibri"/>
              </a:rPr>
              <a:t>Trình </a:t>
            </a:r>
            <a:r>
              <a:rPr sz="500" spc="-4" dirty="0">
                <a:solidFill>
                  <a:srgbClr val="FFFFFF"/>
                </a:solidFill>
                <a:latin typeface="Calibri"/>
                <a:cs typeface="Calibri"/>
              </a:rPr>
              <a:t>duyệt </a:t>
            </a:r>
            <a:r>
              <a:rPr sz="500" spc="-2" dirty="0">
                <a:solidFill>
                  <a:srgbClr val="FFFFFF"/>
                </a:solidFill>
                <a:latin typeface="Calibri"/>
                <a:cs typeface="Calibri"/>
              </a:rPr>
              <a:t>tải  </a:t>
            </a:r>
            <a:r>
              <a:rPr sz="500" dirty="0">
                <a:solidFill>
                  <a:srgbClr val="FFFFFF"/>
                </a:solidFill>
                <a:latin typeface="Calibri"/>
                <a:cs typeface="Calibri"/>
              </a:rPr>
              <a:t>mã </a:t>
            </a:r>
            <a:r>
              <a:rPr sz="500" spc="-2" dirty="0">
                <a:solidFill>
                  <a:srgbClr val="FFFFFF"/>
                </a:solidFill>
                <a:latin typeface="Calibri"/>
                <a:cs typeface="Calibri"/>
              </a:rPr>
              <a:t>JavaScript  </a:t>
            </a:r>
            <a:r>
              <a:rPr sz="500" dirty="0">
                <a:solidFill>
                  <a:srgbClr val="FFFFFF"/>
                </a:solidFill>
                <a:latin typeface="Calibri"/>
                <a:cs typeface="Calibri"/>
              </a:rPr>
              <a:t>mà thực hiện  </a:t>
            </a:r>
            <a:r>
              <a:rPr sz="500" spc="-2" dirty="0">
                <a:solidFill>
                  <a:srgbClr val="FFFFFF"/>
                </a:solidFill>
                <a:latin typeface="Calibri"/>
                <a:cs typeface="Calibri"/>
              </a:rPr>
              <a:t>sau khi tải</a:t>
            </a:r>
            <a:r>
              <a:rPr sz="5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0" spc="-2" dirty="0">
                <a:solidFill>
                  <a:srgbClr val="FFFFFF"/>
                </a:solidFill>
                <a:latin typeface="Calibri"/>
                <a:cs typeface="Calibri"/>
              </a:rPr>
              <a:t>trang</a:t>
            </a:r>
            <a:endParaRPr sz="500" dirty="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723719" y="1269170"/>
            <a:ext cx="1139394" cy="5346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968024" y="1287987"/>
            <a:ext cx="688782" cy="418245"/>
          </a:xfrm>
          <a:prstGeom prst="rect">
            <a:avLst/>
          </a:prstGeom>
        </p:spPr>
        <p:txBody>
          <a:bodyPr vert="horz" wrap="square" lIns="0" tIns="16436" rIns="0" bIns="0" rtlCol="0">
            <a:spAutoFit/>
          </a:bodyPr>
          <a:lstStyle/>
          <a:p>
            <a:pPr marL="5571" marR="2229">
              <a:lnSpc>
                <a:spcPct val="86500"/>
              </a:lnSpc>
              <a:spcBef>
                <a:spcPts val="129"/>
              </a:spcBef>
            </a:pPr>
            <a:r>
              <a:rPr sz="500" dirty="0">
                <a:solidFill>
                  <a:srgbClr val="FFFFFF"/>
                </a:solidFill>
                <a:latin typeface="Arial"/>
                <a:cs typeface="Arial"/>
              </a:rPr>
              <a:t>API cung cấp cho</a:t>
            </a:r>
            <a:r>
              <a:rPr sz="500" spc="-5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00" dirty="0">
                <a:solidFill>
                  <a:srgbClr val="FFFFFF"/>
                </a:solidFill>
                <a:latin typeface="Arial"/>
                <a:cs typeface="Arial"/>
              </a:rPr>
              <a:t>truy  cập </a:t>
            </a:r>
            <a:r>
              <a:rPr sz="500" spc="-2" dirty="0">
                <a:solidFill>
                  <a:srgbClr val="FFFFFF"/>
                </a:solidFill>
                <a:latin typeface="Arial"/>
                <a:cs typeface="Arial"/>
              </a:rPr>
              <a:t>vào </a:t>
            </a:r>
            <a:r>
              <a:rPr sz="500" dirty="0">
                <a:solidFill>
                  <a:srgbClr val="FFFFFF"/>
                </a:solidFill>
                <a:latin typeface="Arial"/>
                <a:cs typeface="Arial"/>
              </a:rPr>
              <a:t>âm thanh,  </a:t>
            </a:r>
            <a:r>
              <a:rPr sz="500" spc="-2" dirty="0">
                <a:solidFill>
                  <a:srgbClr val="FFFFFF"/>
                </a:solidFill>
                <a:latin typeface="Arial"/>
                <a:cs typeface="Arial"/>
              </a:rPr>
              <a:t>video, </a:t>
            </a:r>
            <a:r>
              <a:rPr sz="500" spc="-4"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z="500" spc="-2" dirty="0">
                <a:solidFill>
                  <a:srgbClr val="FFFFFF"/>
                </a:solidFill>
                <a:latin typeface="Arial"/>
                <a:cs typeface="Arial"/>
              </a:rPr>
              <a:t>các công  nghệ </a:t>
            </a:r>
            <a:r>
              <a:rPr sz="500" dirty="0">
                <a:solidFill>
                  <a:srgbClr val="FFFFFF"/>
                </a:solidFill>
                <a:latin typeface="Arial"/>
                <a:cs typeface="Arial"/>
              </a:rPr>
              <a:t>cần </a:t>
            </a:r>
            <a:r>
              <a:rPr sz="500" spc="-2" dirty="0">
                <a:solidFill>
                  <a:srgbClr val="FFFFFF"/>
                </a:solidFill>
                <a:latin typeface="Arial"/>
                <a:cs typeface="Arial"/>
              </a:rPr>
              <a:t>thiết </a:t>
            </a:r>
            <a:r>
              <a:rPr sz="500" dirty="0">
                <a:solidFill>
                  <a:srgbClr val="FFFFFF"/>
                </a:solidFill>
                <a:latin typeface="Arial"/>
                <a:cs typeface="Arial"/>
              </a:rPr>
              <a:t>khác  để </a:t>
            </a:r>
            <a:r>
              <a:rPr sz="500" spc="-2" dirty="0">
                <a:solidFill>
                  <a:srgbClr val="FFFFFF"/>
                </a:solidFill>
                <a:latin typeface="Arial"/>
                <a:cs typeface="Arial"/>
              </a:rPr>
              <a:t>xây dựng </a:t>
            </a:r>
            <a:r>
              <a:rPr sz="500"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z="500" spc="-2" dirty="0">
                <a:solidFill>
                  <a:srgbClr val="FFFFFF"/>
                </a:solidFill>
                <a:latin typeface="Arial"/>
                <a:cs typeface="Arial"/>
              </a:rPr>
              <a:t>ứng  </a:t>
            </a:r>
            <a:r>
              <a:rPr sz="500" dirty="0">
                <a:solidFill>
                  <a:srgbClr val="FFFFFF"/>
                </a:solidFill>
                <a:latin typeface="Arial"/>
                <a:cs typeface="Arial"/>
              </a:rPr>
              <a:t>dụng</a:t>
            </a:r>
            <a:endParaRPr sz="5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635" y="4761"/>
            <a:ext cx="3786537" cy="364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3128" y="85449"/>
            <a:ext cx="2671623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CÁC TÍNH </a:t>
            </a:r>
            <a:r>
              <a:rPr lang="vi-VN" sz="1100" b="1" spc="-4" dirty="0">
                <a:solidFill>
                  <a:srgbClr val="7030A0"/>
                </a:solidFill>
                <a:latin typeface="+mn-lt"/>
              </a:rPr>
              <a:t>NĂNG </a:t>
            </a: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MỚI CỦA</a:t>
            </a:r>
            <a:r>
              <a:rPr lang="vi-VN" sz="1100" b="1" spc="-18" dirty="0">
                <a:solidFill>
                  <a:srgbClr val="7030A0"/>
                </a:solidFill>
                <a:latin typeface="+mn-lt"/>
              </a:rPr>
              <a:t> </a:t>
            </a:r>
            <a:r>
              <a:rPr lang="vi-VN" sz="1100" b="1" spc="-4" dirty="0">
                <a:solidFill>
                  <a:srgbClr val="7030A0"/>
                </a:solidFill>
                <a:latin typeface="+mn-lt"/>
              </a:rPr>
              <a:t>HTML5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xfrm>
            <a:off x="3738018" y="2943019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19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274722" y="1131779"/>
            <a:ext cx="1090544" cy="976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41086" y="1322279"/>
            <a:ext cx="591720" cy="513457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 marR="2229" algn="ctr">
              <a:spcBef>
                <a:spcPts val="44"/>
              </a:spcBef>
            </a:pPr>
            <a:r>
              <a:rPr sz="1100" b="1" spc="-2" dirty="0">
                <a:solidFill>
                  <a:srgbClr val="FFFFFF"/>
                </a:solidFill>
                <a:latin typeface="Calibri"/>
                <a:cs typeface="Calibri"/>
              </a:rPr>
              <a:t>Tính</a:t>
            </a:r>
            <a:r>
              <a:rPr sz="1100" b="1" spc="-4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spc="-2" dirty="0">
                <a:solidFill>
                  <a:srgbClr val="FFFFFF"/>
                </a:solidFill>
                <a:latin typeface="Calibri"/>
                <a:cs typeface="Calibri"/>
              </a:rPr>
              <a:t>năng  mới của  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1100" b="1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2295" y="1630333"/>
            <a:ext cx="1571122" cy="903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35866" y="1940007"/>
            <a:ext cx="768507" cy="22898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algn="ctr">
              <a:spcBef>
                <a:spcPts val="42"/>
              </a:spcBef>
            </a:pP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Phần tử </a:t>
            </a:r>
            <a:r>
              <a:rPr sz="700" b="1" spc="-7" dirty="0">
                <a:solidFill>
                  <a:srgbClr val="FFFFFF"/>
                </a:solidFill>
                <a:latin typeface="Calibri"/>
                <a:cs typeface="Calibri"/>
              </a:rPr>
              <a:t>&lt;canvas&gt;</a:t>
            </a:r>
            <a:r>
              <a:rPr sz="7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sử</a:t>
            </a:r>
            <a:endParaRPr sz="7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dụng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để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vẽ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đồ</a:t>
            </a:r>
            <a:r>
              <a:rPr sz="700" b="1" spc="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họa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33537" y="1407241"/>
            <a:ext cx="1656940" cy="10304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505544" y="1858354"/>
            <a:ext cx="761906" cy="11306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Hợ </a:t>
            </a:r>
            <a:r>
              <a:rPr sz="700" b="1" spc="-7" dirty="0">
                <a:solidFill>
                  <a:srgbClr val="FFFFFF"/>
                </a:solidFill>
                <a:latin typeface="Calibri"/>
                <a:cs typeface="Calibri"/>
              </a:rPr>
              <a:t>trợ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lưu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trữ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cụ</a:t>
            </a:r>
            <a:r>
              <a:rPr sz="700" b="1" spc="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bộ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92205" y="1671142"/>
            <a:ext cx="1411369" cy="12038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503458" y="2206594"/>
            <a:ext cx="789412" cy="337811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algn="ctr">
              <a:spcBef>
                <a:spcPts val="42"/>
              </a:spcBef>
            </a:pP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Các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phần tử nội</a:t>
            </a:r>
            <a:r>
              <a:rPr sz="7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dung</a:t>
            </a:r>
            <a:endParaRPr sz="7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giúp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tạo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cấu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trúc</a:t>
            </a:r>
            <a:r>
              <a:rPr sz="7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tài</a:t>
            </a:r>
            <a:endParaRPr sz="7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liệu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15713" y="895084"/>
            <a:ext cx="1697208" cy="104131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518197" y="1150880"/>
            <a:ext cx="773459" cy="446635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31479">
              <a:spcBef>
                <a:spcPts val="42"/>
              </a:spcBef>
            </a:pP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Phần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tử &lt;audio&gt;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7" dirty="0">
                <a:solidFill>
                  <a:srgbClr val="FFFFFF"/>
                </a:solidFill>
                <a:latin typeface="Calibri"/>
                <a:cs typeface="Calibri"/>
              </a:rPr>
              <a:t>và</a:t>
            </a:r>
            <a:endParaRPr sz="700">
              <a:latin typeface="Calibri"/>
              <a:cs typeface="Calibri"/>
            </a:endParaRPr>
          </a:p>
          <a:p>
            <a:pPr marL="5571" marR="2229" algn="ctr"/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&lt;video&gt;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tích hợp sẵn  cho việc </a:t>
            </a:r>
            <a:r>
              <a:rPr sz="700" b="1" spc="-7" dirty="0">
                <a:solidFill>
                  <a:srgbClr val="FFFFFF"/>
                </a:solidFill>
                <a:latin typeface="Calibri"/>
                <a:cs typeface="Calibri"/>
              </a:rPr>
              <a:t>chạy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các </a:t>
            </a:r>
            <a:r>
              <a:rPr sz="700" b="1" spc="-9" dirty="0">
                <a:solidFill>
                  <a:srgbClr val="FFFFFF"/>
                </a:solidFill>
                <a:latin typeface="Calibri"/>
                <a:cs typeface="Calibri"/>
              </a:rPr>
              <a:t>tệp 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đa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phương</a:t>
            </a:r>
            <a:r>
              <a:rPr sz="700" b="1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tiện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555279" y="400612"/>
            <a:ext cx="1408069" cy="116714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883532" y="749588"/>
            <a:ext cx="751454" cy="22898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305039" marR="2229" indent="-299746">
              <a:spcBef>
                <a:spcPts val="42"/>
              </a:spcBef>
            </a:pP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Các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điều khiển </a:t>
            </a:r>
            <a:r>
              <a:rPr sz="700" b="1" spc="-7" dirty="0">
                <a:solidFill>
                  <a:srgbClr val="FFFFFF"/>
                </a:solidFill>
                <a:latin typeface="Calibri"/>
                <a:cs typeface="Calibri"/>
              </a:rPr>
              <a:t>Form 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mới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35008" y="226492"/>
            <a:ext cx="1671463" cy="141200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59025" y="484838"/>
            <a:ext cx="858176" cy="555460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 marR="2229" algn="ctr">
              <a:spcBef>
                <a:spcPts val="42"/>
              </a:spcBef>
            </a:pPr>
            <a:r>
              <a:rPr sz="700" b="1" spc="-11" dirty="0">
                <a:solidFill>
                  <a:srgbClr val="FFFFFF"/>
                </a:solidFill>
                <a:latin typeface="Calibri"/>
                <a:cs typeface="Calibri"/>
              </a:rPr>
              <a:t>Trình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làm việc </a:t>
            </a:r>
            <a:r>
              <a:rPr sz="700" b="1" dirty="0">
                <a:solidFill>
                  <a:srgbClr val="FFFFFF"/>
                </a:solidFill>
                <a:latin typeface="Times New Roman"/>
                <a:cs typeface="Times New Roman"/>
              </a:rPr>
              <a:t>web</a:t>
            </a:r>
            <a:r>
              <a:rPr sz="7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Times New Roman"/>
                <a:cs typeface="Times New Roman"/>
              </a:rPr>
              <a:t>API  được </a:t>
            </a:r>
            <a:r>
              <a:rPr sz="700" b="1" spc="-4" dirty="0">
                <a:solidFill>
                  <a:srgbClr val="FFFFFF"/>
                </a:solidFill>
                <a:latin typeface="Times New Roman"/>
                <a:cs typeface="Times New Roman"/>
              </a:rPr>
              <a:t>thêm </a:t>
            </a:r>
            <a:r>
              <a:rPr sz="700" b="1" spc="-2" dirty="0">
                <a:solidFill>
                  <a:srgbClr val="FFFFFF"/>
                </a:solidFill>
                <a:latin typeface="Times New Roman"/>
                <a:cs typeface="Times New Roman"/>
              </a:rPr>
              <a:t>vào để </a:t>
            </a:r>
            <a:r>
              <a:rPr sz="700" b="1" spc="-4" dirty="0">
                <a:solidFill>
                  <a:srgbClr val="FFFFFF"/>
                </a:solidFill>
                <a:latin typeface="Times New Roman"/>
                <a:cs typeface="Times New Roman"/>
              </a:rPr>
              <a:t>hỗ  trợ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tiến </a:t>
            </a:r>
            <a:r>
              <a:rPr sz="700" b="1" spc="-2" dirty="0">
                <a:solidFill>
                  <a:srgbClr val="FFFFFF"/>
                </a:solidFill>
                <a:latin typeface="Times New Roman"/>
                <a:cs typeface="Times New Roman"/>
              </a:rPr>
              <a:t>trình </a:t>
            </a:r>
            <a:r>
              <a:rPr sz="700" b="1" spc="-4" dirty="0">
                <a:solidFill>
                  <a:srgbClr val="FFFFFF"/>
                </a:solidFill>
                <a:latin typeface="Times New Roman"/>
                <a:cs typeface="Times New Roman"/>
              </a:rPr>
              <a:t>nền  không </a:t>
            </a:r>
            <a:r>
              <a:rPr sz="700" b="1" spc="-2" dirty="0">
                <a:solidFill>
                  <a:srgbClr val="FFFFFF"/>
                </a:solidFill>
                <a:latin typeface="Times New Roman"/>
                <a:cs typeface="Times New Roman"/>
              </a:rPr>
              <a:t>ảnh </a:t>
            </a:r>
            <a:r>
              <a:rPr sz="700" b="1" spc="-4" dirty="0">
                <a:solidFill>
                  <a:srgbClr val="FFFFFF"/>
                </a:solidFill>
                <a:latin typeface="Times New Roman"/>
                <a:cs typeface="Times New Roman"/>
              </a:rPr>
              <a:t>hưởng đến  </a:t>
            </a:r>
            <a:r>
              <a:rPr sz="700" b="1" spc="-2" dirty="0">
                <a:solidFill>
                  <a:srgbClr val="FFFFFF"/>
                </a:solidFill>
                <a:latin typeface="Times New Roman"/>
                <a:cs typeface="Times New Roman"/>
              </a:rPr>
              <a:t>quá trình</a:t>
            </a:r>
            <a:r>
              <a:rPr sz="700" b="1" spc="2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Times New Roman"/>
                <a:cs typeface="Times New Roman"/>
              </a:rPr>
              <a:t>chính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2981" y="944735"/>
            <a:ext cx="1606109" cy="10127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31244" y="1254263"/>
            <a:ext cx="788312" cy="337811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293" marR="2229" algn="ctr">
              <a:spcBef>
                <a:spcPts val="42"/>
              </a:spcBef>
            </a:pPr>
            <a:r>
              <a:rPr sz="700" b="1" spc="-11" dirty="0">
                <a:solidFill>
                  <a:srgbClr val="FFFFFF"/>
                </a:solidFill>
                <a:latin typeface="Calibri"/>
                <a:cs typeface="Calibri"/>
              </a:rPr>
              <a:t>Web </a:t>
            </a:r>
            <a:r>
              <a:rPr sz="700" b="1" spc="-7" dirty="0">
                <a:solidFill>
                  <a:srgbClr val="FFFFFF"/>
                </a:solidFill>
                <a:latin typeface="Calibri"/>
                <a:cs typeface="Calibri"/>
              </a:rPr>
              <a:t>sockets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API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giúp 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việc </a:t>
            </a:r>
            <a:r>
              <a:rPr sz="700" b="1" spc="-11" dirty="0">
                <a:solidFill>
                  <a:srgbClr val="FFFFFF"/>
                </a:solidFill>
                <a:latin typeface="Calibri"/>
                <a:cs typeface="Calibri"/>
              </a:rPr>
              <a:t>kết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nối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liên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tục  giữa server </a:t>
            </a:r>
            <a:r>
              <a:rPr sz="700" b="1" spc="-7" dirty="0">
                <a:solidFill>
                  <a:srgbClr val="FFFFFF"/>
                </a:solidFill>
                <a:latin typeface="Calibri"/>
                <a:cs typeface="Calibri"/>
              </a:rPr>
              <a:t>và</a:t>
            </a:r>
            <a:r>
              <a:rPr sz="700" b="1" spc="1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client</a:t>
            </a:r>
            <a:endParaRPr sz="7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120" y="65840"/>
            <a:ext cx="3801693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MỤC</a:t>
            </a:r>
            <a:r>
              <a:rPr lang="vi-VN" sz="1100" b="1" spc="-35" dirty="0">
                <a:solidFill>
                  <a:srgbClr val="7030A0"/>
                </a:solidFill>
                <a:latin typeface="+mn-lt"/>
              </a:rPr>
              <a:t> </a:t>
            </a: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TIÊU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838138" y="2954403"/>
            <a:ext cx="61338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sz="600" dirty="0">
                <a:solidFill>
                  <a:srgbClr val="FFFFFF"/>
                </a:solidFill>
                <a:latin typeface="Calibri"/>
                <a:cs typeface="Calibri"/>
              </a:rPr>
              <a:pPr marL="11143">
                <a:lnSpc>
                  <a:spcPts val="630"/>
                </a:lnSpc>
              </a:pPr>
              <a:t>2</a:t>
            </a:fld>
            <a:endParaRPr sz="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8357" y="402811"/>
            <a:ext cx="2049171" cy="1700672"/>
          </a:xfrm>
          <a:prstGeom prst="rect">
            <a:avLst/>
          </a:prstGeom>
        </p:spPr>
        <p:txBody>
          <a:bodyPr vert="horz" wrap="square" lIns="0" tIns="15322" rIns="0" bIns="0" rtlCol="0">
            <a:spAutoFit/>
          </a:bodyPr>
          <a:lstStyle/>
          <a:p>
            <a:pPr marL="125916" indent="-120344">
              <a:spcBef>
                <a:spcPts val="12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6194" algn="l"/>
              </a:tabLst>
            </a:pPr>
            <a:r>
              <a:rPr sz="900" spc="7" dirty="0">
                <a:latin typeface="Calibri"/>
                <a:cs typeface="Calibri"/>
              </a:rPr>
              <a:t>Quá </a:t>
            </a:r>
            <a:r>
              <a:rPr sz="900" spc="2" dirty="0">
                <a:latin typeface="Calibri"/>
                <a:cs typeface="Calibri"/>
              </a:rPr>
              <a:t>trình </a:t>
            </a:r>
            <a:r>
              <a:rPr sz="900" dirty="0">
                <a:latin typeface="Calibri"/>
                <a:cs typeface="Calibri"/>
              </a:rPr>
              <a:t>phát </a:t>
            </a:r>
            <a:r>
              <a:rPr sz="900" spc="2" dirty="0">
                <a:latin typeface="Calibri"/>
                <a:cs typeface="Calibri"/>
              </a:rPr>
              <a:t>triểu </a:t>
            </a:r>
            <a:r>
              <a:rPr sz="900" spc="4" dirty="0">
                <a:latin typeface="Calibri"/>
                <a:cs typeface="Calibri"/>
              </a:rPr>
              <a:t>của</a:t>
            </a:r>
            <a:r>
              <a:rPr sz="900" spc="-9" dirty="0">
                <a:latin typeface="Calibri"/>
                <a:cs typeface="Calibri"/>
              </a:rPr>
              <a:t> </a:t>
            </a:r>
            <a:r>
              <a:rPr sz="900" spc="4" dirty="0">
                <a:latin typeface="Calibri"/>
                <a:cs typeface="Calibri"/>
              </a:rPr>
              <a:t>HTML</a:t>
            </a:r>
            <a:endParaRPr sz="900">
              <a:latin typeface="Calibri"/>
              <a:cs typeface="Calibri"/>
            </a:endParaRP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6194" algn="l"/>
              </a:tabLst>
            </a:pPr>
            <a:r>
              <a:rPr sz="900" spc="4" dirty="0">
                <a:latin typeface="Calibri"/>
                <a:cs typeface="Calibri"/>
              </a:rPr>
              <a:t>Cấu </a:t>
            </a:r>
            <a:r>
              <a:rPr sz="900" spc="2" dirty="0">
                <a:latin typeface="Calibri"/>
                <a:cs typeface="Calibri"/>
              </a:rPr>
              <a:t>trúc của </a:t>
            </a:r>
            <a:r>
              <a:rPr sz="900" dirty="0">
                <a:latin typeface="Calibri"/>
                <a:cs typeface="Calibri"/>
              </a:rPr>
              <a:t>trang</a:t>
            </a:r>
            <a:r>
              <a:rPr sz="900" spc="-7" dirty="0">
                <a:latin typeface="Calibri"/>
                <a:cs typeface="Calibri"/>
              </a:rPr>
              <a:t> </a:t>
            </a:r>
            <a:r>
              <a:rPr sz="900" spc="7" dirty="0">
                <a:latin typeface="Calibri"/>
                <a:cs typeface="Calibri"/>
              </a:rPr>
              <a:t>HTML</a:t>
            </a:r>
            <a:endParaRPr sz="900">
              <a:latin typeface="Calibri"/>
              <a:cs typeface="Calibri"/>
            </a:endParaRP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6194" algn="l"/>
              </a:tabLst>
            </a:pPr>
            <a:r>
              <a:rPr sz="900" spc="7" dirty="0">
                <a:latin typeface="Calibri"/>
                <a:cs typeface="Calibri"/>
              </a:rPr>
              <a:t>Một </a:t>
            </a:r>
            <a:r>
              <a:rPr sz="900" spc="4" dirty="0">
                <a:latin typeface="Calibri"/>
                <a:cs typeface="Calibri"/>
              </a:rPr>
              <a:t>số hạn chế </a:t>
            </a:r>
            <a:r>
              <a:rPr sz="900" dirty="0">
                <a:latin typeface="Calibri"/>
                <a:cs typeface="Calibri"/>
              </a:rPr>
              <a:t>trong </a:t>
            </a:r>
            <a:r>
              <a:rPr sz="900" spc="4" dirty="0">
                <a:latin typeface="Calibri"/>
                <a:cs typeface="Calibri"/>
              </a:rPr>
              <a:t>HTML 4 </a:t>
            </a:r>
            <a:r>
              <a:rPr sz="900" spc="-2" dirty="0">
                <a:latin typeface="Calibri"/>
                <a:cs typeface="Calibri"/>
              </a:rPr>
              <a:t>và</a:t>
            </a:r>
            <a:r>
              <a:rPr sz="900" spc="-35" dirty="0">
                <a:latin typeface="Calibri"/>
                <a:cs typeface="Calibri"/>
              </a:rPr>
              <a:t> </a:t>
            </a:r>
            <a:r>
              <a:rPr sz="900" spc="4" dirty="0">
                <a:latin typeface="Calibri"/>
                <a:cs typeface="Calibri"/>
              </a:rPr>
              <a:t>XHTML</a:t>
            </a:r>
            <a:endParaRPr sz="900">
              <a:latin typeface="Calibri"/>
              <a:cs typeface="Calibri"/>
            </a:endParaRP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6194" algn="l"/>
              </a:tabLst>
            </a:pPr>
            <a:r>
              <a:rPr sz="900" spc="7" dirty="0">
                <a:latin typeface="Calibri"/>
                <a:cs typeface="Calibri"/>
              </a:rPr>
              <a:t>Một </a:t>
            </a:r>
            <a:r>
              <a:rPr sz="900" spc="4" dirty="0">
                <a:latin typeface="Calibri"/>
                <a:cs typeface="Calibri"/>
              </a:rPr>
              <a:t>số </a:t>
            </a:r>
            <a:r>
              <a:rPr sz="900" spc="2" dirty="0">
                <a:latin typeface="Calibri"/>
                <a:cs typeface="Calibri"/>
              </a:rPr>
              <a:t>tính </a:t>
            </a:r>
            <a:r>
              <a:rPr sz="900" spc="4" dirty="0">
                <a:latin typeface="Calibri"/>
                <a:cs typeface="Calibri"/>
              </a:rPr>
              <a:t>năng mới </a:t>
            </a:r>
            <a:r>
              <a:rPr sz="900" dirty="0">
                <a:latin typeface="Calibri"/>
                <a:cs typeface="Calibri"/>
              </a:rPr>
              <a:t>trong </a:t>
            </a:r>
            <a:r>
              <a:rPr sz="900" spc="4" dirty="0">
                <a:latin typeface="Calibri"/>
                <a:cs typeface="Calibri"/>
              </a:rPr>
              <a:t>HTML</a:t>
            </a:r>
            <a:r>
              <a:rPr sz="900" spc="-35" dirty="0">
                <a:latin typeface="Calibri"/>
                <a:cs typeface="Calibri"/>
              </a:rPr>
              <a:t> </a:t>
            </a:r>
            <a:r>
              <a:rPr sz="900" spc="4" dirty="0">
                <a:latin typeface="Calibri"/>
                <a:cs typeface="Calibri"/>
              </a:rPr>
              <a:t>5</a:t>
            </a:r>
            <a:endParaRPr sz="900">
              <a:latin typeface="Calibri"/>
              <a:cs typeface="Calibri"/>
            </a:endParaRP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6194" algn="l"/>
              </a:tabLst>
            </a:pPr>
            <a:r>
              <a:rPr sz="900" spc="2" dirty="0">
                <a:latin typeface="Calibri"/>
                <a:cs typeface="Calibri"/>
              </a:rPr>
              <a:t>Giải thích </a:t>
            </a:r>
            <a:r>
              <a:rPr sz="900" dirty="0">
                <a:latin typeface="Calibri"/>
                <a:cs typeface="Calibri"/>
              </a:rPr>
              <a:t>về</a:t>
            </a:r>
            <a:r>
              <a:rPr sz="900" spc="-2" dirty="0">
                <a:latin typeface="Calibri"/>
                <a:cs typeface="Calibri"/>
              </a:rPr>
              <a:t> </a:t>
            </a:r>
            <a:r>
              <a:rPr sz="900" spc="2" dirty="0">
                <a:latin typeface="Calibri"/>
                <a:cs typeface="Calibri"/>
              </a:rPr>
              <a:t>CSS</a:t>
            </a:r>
            <a:endParaRPr sz="900">
              <a:latin typeface="Calibri"/>
              <a:cs typeface="Calibri"/>
            </a:endParaRP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6194" algn="l"/>
              </a:tabLst>
            </a:pPr>
            <a:r>
              <a:rPr sz="900" spc="2" dirty="0">
                <a:latin typeface="Calibri"/>
                <a:cs typeface="Calibri"/>
              </a:rPr>
              <a:t>Giải thích </a:t>
            </a:r>
            <a:r>
              <a:rPr sz="900" dirty="0">
                <a:latin typeface="Calibri"/>
                <a:cs typeface="Calibri"/>
              </a:rPr>
              <a:t>về</a:t>
            </a:r>
            <a:r>
              <a:rPr sz="900" spc="-2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JavaScript</a:t>
            </a:r>
            <a:endParaRPr sz="900">
              <a:latin typeface="Calibri"/>
              <a:cs typeface="Calibri"/>
            </a:endParaRPr>
          </a:p>
          <a:p>
            <a:pPr marL="125916" indent="-120344">
              <a:spcBef>
                <a:spcPts val="58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6194" algn="l"/>
              </a:tabLst>
            </a:pPr>
            <a:r>
              <a:rPr sz="900" spc="2" dirty="0">
                <a:latin typeface="Calibri"/>
                <a:cs typeface="Calibri"/>
              </a:rPr>
              <a:t>Giải thích </a:t>
            </a:r>
            <a:r>
              <a:rPr sz="900" dirty="0">
                <a:latin typeface="Calibri"/>
                <a:cs typeface="Calibri"/>
              </a:rPr>
              <a:t>về</a:t>
            </a:r>
            <a:r>
              <a:rPr sz="900" spc="-2" dirty="0">
                <a:latin typeface="Calibri"/>
                <a:cs typeface="Calibri"/>
              </a:rPr>
              <a:t> </a:t>
            </a:r>
            <a:r>
              <a:rPr sz="900" spc="4" dirty="0">
                <a:latin typeface="Calibri"/>
                <a:cs typeface="Calibri"/>
              </a:rPr>
              <a:t>jQuery</a:t>
            </a:r>
            <a:endParaRPr sz="900">
              <a:latin typeface="Calibri"/>
              <a:cs typeface="Calibri"/>
            </a:endParaRP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6194" algn="l"/>
              </a:tabLst>
            </a:pPr>
            <a:r>
              <a:rPr sz="900" spc="2" dirty="0">
                <a:latin typeface="Calibri"/>
                <a:cs typeface="Calibri"/>
              </a:rPr>
              <a:t>Các trình duyệt </a:t>
            </a:r>
            <a:r>
              <a:rPr sz="900" spc="4" dirty="0">
                <a:latin typeface="Calibri"/>
                <a:cs typeface="Calibri"/>
              </a:rPr>
              <a:t>hộ </a:t>
            </a:r>
            <a:r>
              <a:rPr sz="900" dirty="0">
                <a:latin typeface="Calibri"/>
                <a:cs typeface="Calibri"/>
              </a:rPr>
              <a:t>trợ</a:t>
            </a:r>
            <a:r>
              <a:rPr sz="900" spc="-20" dirty="0">
                <a:latin typeface="Calibri"/>
                <a:cs typeface="Calibri"/>
              </a:rPr>
              <a:t> </a:t>
            </a:r>
            <a:r>
              <a:rPr sz="900" spc="4" dirty="0">
                <a:latin typeface="Calibri"/>
                <a:cs typeface="Calibri"/>
              </a:rPr>
              <a:t>HTML5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635" y="4761"/>
            <a:ext cx="3786537" cy="364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2027" y="99731"/>
            <a:ext cx="252776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z="1100" b="1" spc="-4" dirty="0">
                <a:solidFill>
                  <a:srgbClr val="7030A0"/>
                </a:solidFill>
                <a:latin typeface="+mn-lt"/>
              </a:rPr>
              <a:t>CASCADING STYLE SHEETS</a:t>
            </a:r>
            <a:r>
              <a:rPr lang="vi-VN" sz="1100" b="1" spc="-22" dirty="0">
                <a:solidFill>
                  <a:srgbClr val="7030A0"/>
                </a:solidFill>
                <a:latin typeface="+mn-lt"/>
              </a:rPr>
              <a:t> </a:t>
            </a:r>
            <a:r>
              <a:rPr lang="vi-VN" sz="1100" b="1" spc="-4" dirty="0">
                <a:solidFill>
                  <a:srgbClr val="7030A0"/>
                </a:solidFill>
                <a:latin typeface="+mn-lt"/>
              </a:rPr>
              <a:t>(CSS)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20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32027" y="560335"/>
            <a:ext cx="3630745" cy="264127"/>
          </a:xfrm>
          <a:custGeom>
            <a:avLst/>
            <a:gdLst/>
            <a:ahLst/>
            <a:cxnLst/>
            <a:rect l="l" t="t" r="r" b="b"/>
            <a:pathLst>
              <a:path w="8382000" h="591819">
                <a:moveTo>
                  <a:pt x="8283321" y="0"/>
                </a:moveTo>
                <a:lnTo>
                  <a:pt x="98640" y="0"/>
                </a:lnTo>
                <a:lnTo>
                  <a:pt x="60243" y="7756"/>
                </a:lnTo>
                <a:lnTo>
                  <a:pt x="28889" y="28908"/>
                </a:lnTo>
                <a:lnTo>
                  <a:pt x="7750" y="60275"/>
                </a:lnTo>
                <a:lnTo>
                  <a:pt x="0" y="98678"/>
                </a:lnTo>
                <a:lnTo>
                  <a:pt x="0" y="493267"/>
                </a:lnTo>
                <a:lnTo>
                  <a:pt x="7750" y="531651"/>
                </a:lnTo>
                <a:lnTo>
                  <a:pt x="28889" y="562975"/>
                </a:lnTo>
                <a:lnTo>
                  <a:pt x="60243" y="584082"/>
                </a:lnTo>
                <a:lnTo>
                  <a:pt x="98640" y="591819"/>
                </a:lnTo>
                <a:lnTo>
                  <a:pt x="8283321" y="591819"/>
                </a:lnTo>
                <a:lnTo>
                  <a:pt x="8321724" y="584082"/>
                </a:lnTo>
                <a:lnTo>
                  <a:pt x="8353091" y="562975"/>
                </a:lnTo>
                <a:lnTo>
                  <a:pt x="8374243" y="531651"/>
                </a:lnTo>
                <a:lnTo>
                  <a:pt x="8382000" y="493267"/>
                </a:lnTo>
                <a:lnTo>
                  <a:pt x="8382000" y="98678"/>
                </a:lnTo>
                <a:lnTo>
                  <a:pt x="8374243" y="60275"/>
                </a:lnTo>
                <a:lnTo>
                  <a:pt x="8353091" y="28908"/>
                </a:lnTo>
                <a:lnTo>
                  <a:pt x="8321724" y="7756"/>
                </a:lnTo>
                <a:lnTo>
                  <a:pt x="8283321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027" y="922687"/>
            <a:ext cx="3630745" cy="268095"/>
          </a:xfrm>
          <a:custGeom>
            <a:avLst/>
            <a:gdLst/>
            <a:ahLst/>
            <a:cxnLst/>
            <a:rect l="l" t="t" r="r" b="b"/>
            <a:pathLst>
              <a:path w="8382000" h="600710">
                <a:moveTo>
                  <a:pt x="8281924" y="0"/>
                </a:moveTo>
                <a:lnTo>
                  <a:pt x="100075" y="0"/>
                </a:lnTo>
                <a:lnTo>
                  <a:pt x="61121" y="7868"/>
                </a:lnTo>
                <a:lnTo>
                  <a:pt x="29311" y="29321"/>
                </a:lnTo>
                <a:lnTo>
                  <a:pt x="7864" y="61132"/>
                </a:lnTo>
                <a:lnTo>
                  <a:pt x="0" y="100075"/>
                </a:lnTo>
                <a:lnTo>
                  <a:pt x="0" y="500252"/>
                </a:lnTo>
                <a:lnTo>
                  <a:pt x="7864" y="539249"/>
                </a:lnTo>
                <a:lnTo>
                  <a:pt x="29311" y="571055"/>
                </a:lnTo>
                <a:lnTo>
                  <a:pt x="61121" y="592478"/>
                </a:lnTo>
                <a:lnTo>
                  <a:pt x="100075" y="600328"/>
                </a:lnTo>
                <a:lnTo>
                  <a:pt x="8281924" y="600328"/>
                </a:lnTo>
                <a:lnTo>
                  <a:pt x="8320867" y="592478"/>
                </a:lnTo>
                <a:lnTo>
                  <a:pt x="8352678" y="571055"/>
                </a:lnTo>
                <a:lnTo>
                  <a:pt x="8374131" y="539249"/>
                </a:lnTo>
                <a:lnTo>
                  <a:pt x="8382000" y="500252"/>
                </a:lnTo>
                <a:lnTo>
                  <a:pt x="8382000" y="100075"/>
                </a:lnTo>
                <a:lnTo>
                  <a:pt x="8374131" y="61132"/>
                </a:lnTo>
                <a:lnTo>
                  <a:pt x="8352678" y="29321"/>
                </a:lnTo>
                <a:lnTo>
                  <a:pt x="8320867" y="7868"/>
                </a:lnTo>
                <a:lnTo>
                  <a:pt x="8281924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2027" y="1319842"/>
            <a:ext cx="3630745" cy="308337"/>
          </a:xfrm>
          <a:custGeom>
            <a:avLst/>
            <a:gdLst/>
            <a:ahLst/>
            <a:cxnLst/>
            <a:rect l="l" t="t" r="r" b="b"/>
            <a:pathLst>
              <a:path w="8382000" h="690879">
                <a:moveTo>
                  <a:pt x="8266938" y="0"/>
                </a:moveTo>
                <a:lnTo>
                  <a:pt x="115049" y="0"/>
                </a:lnTo>
                <a:lnTo>
                  <a:pt x="70267" y="9048"/>
                </a:lnTo>
                <a:lnTo>
                  <a:pt x="33697" y="33718"/>
                </a:lnTo>
                <a:lnTo>
                  <a:pt x="9041" y="70294"/>
                </a:lnTo>
                <a:lnTo>
                  <a:pt x="0" y="115062"/>
                </a:lnTo>
                <a:lnTo>
                  <a:pt x="0" y="575310"/>
                </a:lnTo>
                <a:lnTo>
                  <a:pt x="9041" y="620077"/>
                </a:lnTo>
                <a:lnTo>
                  <a:pt x="33697" y="656653"/>
                </a:lnTo>
                <a:lnTo>
                  <a:pt x="70267" y="681323"/>
                </a:lnTo>
                <a:lnTo>
                  <a:pt x="115049" y="690371"/>
                </a:lnTo>
                <a:lnTo>
                  <a:pt x="8266938" y="690371"/>
                </a:lnTo>
                <a:lnTo>
                  <a:pt x="8311705" y="681323"/>
                </a:lnTo>
                <a:lnTo>
                  <a:pt x="8348281" y="656653"/>
                </a:lnTo>
                <a:lnTo>
                  <a:pt x="8372951" y="620077"/>
                </a:lnTo>
                <a:lnTo>
                  <a:pt x="8382000" y="575310"/>
                </a:lnTo>
                <a:lnTo>
                  <a:pt x="8382000" y="115062"/>
                </a:lnTo>
                <a:lnTo>
                  <a:pt x="8372951" y="70294"/>
                </a:lnTo>
                <a:lnTo>
                  <a:pt x="8348281" y="33718"/>
                </a:lnTo>
                <a:lnTo>
                  <a:pt x="8311705" y="9048"/>
                </a:lnTo>
                <a:lnTo>
                  <a:pt x="8266938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2027" y="1741482"/>
            <a:ext cx="3630745" cy="303519"/>
          </a:xfrm>
          <a:custGeom>
            <a:avLst/>
            <a:gdLst/>
            <a:ahLst/>
            <a:cxnLst/>
            <a:rect l="l" t="t" r="r" b="b"/>
            <a:pathLst>
              <a:path w="8382000" h="680085">
                <a:moveTo>
                  <a:pt x="8268716" y="0"/>
                </a:moveTo>
                <a:lnTo>
                  <a:pt x="113258" y="0"/>
                </a:lnTo>
                <a:lnTo>
                  <a:pt x="69174" y="8895"/>
                </a:lnTo>
                <a:lnTo>
                  <a:pt x="33173" y="33162"/>
                </a:lnTo>
                <a:lnTo>
                  <a:pt x="8900" y="69169"/>
                </a:lnTo>
                <a:lnTo>
                  <a:pt x="0" y="113283"/>
                </a:lnTo>
                <a:lnTo>
                  <a:pt x="0" y="566293"/>
                </a:lnTo>
                <a:lnTo>
                  <a:pt x="8900" y="610354"/>
                </a:lnTo>
                <a:lnTo>
                  <a:pt x="33173" y="646366"/>
                </a:lnTo>
                <a:lnTo>
                  <a:pt x="69174" y="670663"/>
                </a:lnTo>
                <a:lnTo>
                  <a:pt x="113258" y="679576"/>
                </a:lnTo>
                <a:lnTo>
                  <a:pt x="8268716" y="679576"/>
                </a:lnTo>
                <a:lnTo>
                  <a:pt x="8312830" y="670663"/>
                </a:lnTo>
                <a:lnTo>
                  <a:pt x="8348837" y="646366"/>
                </a:lnTo>
                <a:lnTo>
                  <a:pt x="8373104" y="610354"/>
                </a:lnTo>
                <a:lnTo>
                  <a:pt x="8382000" y="566293"/>
                </a:lnTo>
                <a:lnTo>
                  <a:pt x="8382000" y="113283"/>
                </a:lnTo>
                <a:lnTo>
                  <a:pt x="8373104" y="69169"/>
                </a:lnTo>
                <a:lnTo>
                  <a:pt x="8348837" y="33162"/>
                </a:lnTo>
                <a:lnTo>
                  <a:pt x="8312830" y="8895"/>
                </a:lnTo>
                <a:lnTo>
                  <a:pt x="8268716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2027" y="2149632"/>
            <a:ext cx="3630745" cy="332993"/>
          </a:xfrm>
          <a:custGeom>
            <a:avLst/>
            <a:gdLst/>
            <a:ahLst/>
            <a:cxnLst/>
            <a:rect l="l" t="t" r="r" b="b"/>
            <a:pathLst>
              <a:path w="8382000" h="746125">
                <a:moveTo>
                  <a:pt x="8257667" y="0"/>
                </a:moveTo>
                <a:lnTo>
                  <a:pt x="124332" y="0"/>
                </a:lnTo>
                <a:lnTo>
                  <a:pt x="75936" y="9782"/>
                </a:lnTo>
                <a:lnTo>
                  <a:pt x="36415" y="36449"/>
                </a:lnTo>
                <a:lnTo>
                  <a:pt x="9770" y="75973"/>
                </a:lnTo>
                <a:lnTo>
                  <a:pt x="0" y="124333"/>
                </a:lnTo>
                <a:lnTo>
                  <a:pt x="0" y="621665"/>
                </a:lnTo>
                <a:lnTo>
                  <a:pt x="9770" y="670077"/>
                </a:lnTo>
                <a:lnTo>
                  <a:pt x="36415" y="709596"/>
                </a:lnTo>
                <a:lnTo>
                  <a:pt x="75936" y="736232"/>
                </a:lnTo>
                <a:lnTo>
                  <a:pt x="124332" y="745998"/>
                </a:lnTo>
                <a:lnTo>
                  <a:pt x="8257667" y="745998"/>
                </a:lnTo>
                <a:lnTo>
                  <a:pt x="8306079" y="736232"/>
                </a:lnTo>
                <a:lnTo>
                  <a:pt x="8345598" y="709596"/>
                </a:lnTo>
                <a:lnTo>
                  <a:pt x="8372234" y="670077"/>
                </a:lnTo>
                <a:lnTo>
                  <a:pt x="8382000" y="621665"/>
                </a:lnTo>
                <a:lnTo>
                  <a:pt x="8382000" y="124333"/>
                </a:lnTo>
                <a:lnTo>
                  <a:pt x="8372234" y="75973"/>
                </a:lnTo>
                <a:lnTo>
                  <a:pt x="8345598" y="36449"/>
                </a:lnTo>
                <a:lnTo>
                  <a:pt x="8306079" y="9782"/>
                </a:lnTo>
                <a:lnTo>
                  <a:pt x="8257667" y="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68775" y="613840"/>
            <a:ext cx="3592237" cy="2211357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pc="-4" dirty="0">
                <a:latin typeface="Calibri"/>
                <a:cs typeface="Calibri"/>
              </a:rPr>
              <a:t>Hoạt </a:t>
            </a:r>
            <a:r>
              <a:rPr dirty="0">
                <a:latin typeface="Calibri"/>
                <a:cs typeface="Calibri"/>
              </a:rPr>
              <a:t>động </a:t>
            </a:r>
            <a:r>
              <a:rPr spc="-2" dirty="0">
                <a:latin typeface="Calibri"/>
                <a:cs typeface="Calibri"/>
              </a:rPr>
              <a:t>cùng </a:t>
            </a:r>
            <a:r>
              <a:rPr dirty="0">
                <a:latin typeface="Calibri"/>
                <a:cs typeface="Calibri"/>
              </a:rPr>
              <a:t>với </a:t>
            </a:r>
            <a:r>
              <a:rPr spc="-2" dirty="0">
                <a:latin typeface="Calibri"/>
                <a:cs typeface="Calibri"/>
              </a:rPr>
              <a:t>HTML </a:t>
            </a:r>
            <a:r>
              <a:rPr dirty="0">
                <a:latin typeface="Calibri"/>
                <a:cs typeface="Calibri"/>
              </a:rPr>
              <a:t>để </a:t>
            </a:r>
            <a:r>
              <a:rPr spc="-2" dirty="0">
                <a:latin typeface="Calibri"/>
                <a:cs typeface="Calibri"/>
              </a:rPr>
              <a:t>cung </a:t>
            </a:r>
            <a:r>
              <a:rPr spc="-4" dirty="0">
                <a:latin typeface="Calibri"/>
                <a:cs typeface="Calibri"/>
              </a:rPr>
              <a:t>cấp </a:t>
            </a:r>
            <a:r>
              <a:rPr spc="-2" dirty="0">
                <a:latin typeface="Calibri"/>
                <a:cs typeface="Calibri"/>
              </a:rPr>
              <a:t>hình </a:t>
            </a:r>
            <a:r>
              <a:rPr dirty="0">
                <a:latin typeface="Calibri"/>
                <a:cs typeface="Calibri"/>
              </a:rPr>
              <a:t>ảnh </a:t>
            </a:r>
            <a:r>
              <a:rPr spc="-2" dirty="0">
                <a:latin typeface="Calibri"/>
                <a:cs typeface="Calibri"/>
              </a:rPr>
              <a:t>trực quan cho </a:t>
            </a:r>
            <a:r>
              <a:rPr spc="-4" dirty="0">
                <a:latin typeface="Calibri"/>
                <a:cs typeface="Calibri"/>
              </a:rPr>
              <a:t>các </a:t>
            </a:r>
            <a:r>
              <a:rPr spc="-2" dirty="0">
                <a:latin typeface="Calibri"/>
                <a:cs typeface="Calibri"/>
              </a:rPr>
              <a:t>phần </a:t>
            </a:r>
            <a:r>
              <a:rPr dirty="0">
                <a:latin typeface="Calibri"/>
                <a:cs typeface="Calibri"/>
              </a:rPr>
              <a:t>tử </a:t>
            </a:r>
            <a:r>
              <a:rPr spc="-2" dirty="0">
                <a:latin typeface="Calibri"/>
                <a:cs typeface="Calibri"/>
              </a:rPr>
              <a:t>HTML</a:t>
            </a:r>
            <a:endParaRPr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 marL="5571" marR="66579">
              <a:lnSpc>
                <a:spcPts val="864"/>
              </a:lnSpc>
              <a:spcBef>
                <a:spcPts val="627"/>
              </a:spcBef>
            </a:pPr>
            <a:r>
              <a:rPr spc="-2" dirty="0">
                <a:latin typeface="Calibri"/>
                <a:cs typeface="Calibri"/>
              </a:rPr>
              <a:t>Là ngôn ngữ dựa </a:t>
            </a:r>
            <a:r>
              <a:rPr spc="-4" dirty="0">
                <a:latin typeface="Calibri"/>
                <a:cs typeface="Calibri"/>
              </a:rPr>
              <a:t>trên </a:t>
            </a:r>
            <a:r>
              <a:rPr spc="-2" dirty="0">
                <a:latin typeface="Calibri"/>
                <a:cs typeface="Calibri"/>
              </a:rPr>
              <a:t>ngữ quy </a:t>
            </a:r>
            <a:r>
              <a:rPr spc="-7" dirty="0">
                <a:latin typeface="Calibri"/>
                <a:cs typeface="Calibri"/>
              </a:rPr>
              <a:t>tắc </a:t>
            </a:r>
            <a:r>
              <a:rPr dirty="0">
                <a:latin typeface="Calibri"/>
                <a:cs typeface="Calibri"/>
              </a:rPr>
              <a:t>mà nó </a:t>
            </a:r>
            <a:r>
              <a:rPr spc="-7" dirty="0">
                <a:latin typeface="Calibri"/>
                <a:cs typeface="Calibri"/>
              </a:rPr>
              <a:t>xác </a:t>
            </a:r>
            <a:r>
              <a:rPr spc="-2" dirty="0">
                <a:latin typeface="Calibri"/>
                <a:cs typeface="Calibri"/>
              </a:rPr>
              <a:t>định những chỉ </a:t>
            </a:r>
            <a:r>
              <a:rPr dirty="0">
                <a:latin typeface="Calibri"/>
                <a:cs typeface="Calibri"/>
              </a:rPr>
              <a:t>thị định dạng </a:t>
            </a:r>
            <a:r>
              <a:rPr spc="-2" dirty="0">
                <a:latin typeface="Calibri"/>
                <a:cs typeface="Calibri"/>
              </a:rPr>
              <a:t>cho </a:t>
            </a:r>
            <a:r>
              <a:rPr spc="-4" dirty="0">
                <a:latin typeface="Calibri"/>
                <a:cs typeface="Calibri"/>
              </a:rPr>
              <a:t>các </a:t>
            </a:r>
            <a:r>
              <a:rPr spc="-2" dirty="0">
                <a:latin typeface="Calibri"/>
                <a:cs typeface="Calibri"/>
              </a:rPr>
              <a:t>phần  </a:t>
            </a:r>
            <a:r>
              <a:rPr dirty="0">
                <a:latin typeface="Calibri"/>
                <a:cs typeface="Calibri"/>
              </a:rPr>
              <a:t>tử </a:t>
            </a:r>
            <a:r>
              <a:rPr spc="-4" dirty="0">
                <a:latin typeface="Calibri"/>
                <a:cs typeface="Calibri"/>
              </a:rPr>
              <a:t>trong </a:t>
            </a:r>
            <a:r>
              <a:rPr spc="-7" dirty="0">
                <a:latin typeface="Calibri"/>
                <a:cs typeface="Calibri"/>
              </a:rPr>
              <a:t>tài </a:t>
            </a:r>
            <a:r>
              <a:rPr spc="-2" dirty="0">
                <a:latin typeface="Calibri"/>
                <a:cs typeface="Calibri"/>
              </a:rPr>
              <a:t>liệu</a:t>
            </a:r>
            <a:r>
              <a:rPr spc="7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HTML.</a:t>
            </a:r>
            <a:endParaRPr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spcBef>
                <a:spcPts val="22"/>
              </a:spcBef>
            </a:pPr>
            <a:endParaRPr dirty="0">
              <a:latin typeface="Times New Roman"/>
              <a:cs typeface="Times New Roman"/>
            </a:endParaRPr>
          </a:p>
          <a:p>
            <a:pPr marL="7522"/>
            <a:r>
              <a:rPr dirty="0">
                <a:latin typeface="Calibri"/>
                <a:cs typeface="Calibri"/>
              </a:rPr>
              <a:t>Mục </a:t>
            </a:r>
            <a:r>
              <a:rPr spc="-2" dirty="0">
                <a:latin typeface="Calibri"/>
                <a:cs typeface="Calibri"/>
              </a:rPr>
              <a:t>đích là phân </a:t>
            </a:r>
            <a:r>
              <a:rPr spc="-4" dirty="0">
                <a:latin typeface="Calibri"/>
                <a:cs typeface="Calibri"/>
              </a:rPr>
              <a:t>tách </a:t>
            </a:r>
            <a:r>
              <a:rPr spc="-2" dirty="0">
                <a:latin typeface="Calibri"/>
                <a:cs typeface="Calibri"/>
              </a:rPr>
              <a:t>phần nội dung </a:t>
            </a:r>
            <a:r>
              <a:rPr spc="-7" dirty="0">
                <a:latin typeface="Calibri"/>
                <a:cs typeface="Calibri"/>
              </a:rPr>
              <a:t>và </a:t>
            </a:r>
            <a:r>
              <a:rPr spc="-2" dirty="0">
                <a:latin typeface="Calibri"/>
                <a:cs typeface="Calibri"/>
              </a:rPr>
              <a:t>phần </a:t>
            </a:r>
            <a:r>
              <a:rPr dirty="0">
                <a:latin typeface="Calibri"/>
                <a:cs typeface="Calibri"/>
              </a:rPr>
              <a:t>định dạng.</a:t>
            </a: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 marL="7243">
              <a:spcBef>
                <a:spcPts val="483"/>
              </a:spcBef>
            </a:pPr>
            <a:r>
              <a:rPr spc="-2" dirty="0">
                <a:latin typeface="Calibri"/>
                <a:cs typeface="Calibri"/>
              </a:rPr>
              <a:t>Có thể phân </a:t>
            </a:r>
            <a:r>
              <a:rPr spc="-4" dirty="0">
                <a:latin typeface="Calibri"/>
                <a:cs typeface="Calibri"/>
              </a:rPr>
              <a:t>tách </a:t>
            </a:r>
            <a:r>
              <a:rPr spc="-2" dirty="0">
                <a:latin typeface="Calibri"/>
                <a:cs typeface="Calibri"/>
              </a:rPr>
              <a:t>phần bố cục </a:t>
            </a:r>
            <a:r>
              <a:rPr spc="-7" dirty="0">
                <a:latin typeface="Calibri"/>
                <a:cs typeface="Calibri"/>
              </a:rPr>
              <a:t>và </a:t>
            </a:r>
            <a:r>
              <a:rPr spc="-2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dạng </a:t>
            </a:r>
            <a:r>
              <a:rPr spc="-2" dirty="0">
                <a:latin typeface="Calibri"/>
                <a:cs typeface="Calibri"/>
              </a:rPr>
              <a:t>nội dung </a:t>
            </a:r>
            <a:r>
              <a:rPr spc="-4" dirty="0">
                <a:latin typeface="Calibri"/>
                <a:cs typeface="Calibri"/>
              </a:rPr>
              <a:t>trong file có </a:t>
            </a:r>
            <a:r>
              <a:rPr dirty="0">
                <a:latin typeface="Calibri"/>
                <a:cs typeface="Calibri"/>
              </a:rPr>
              <a:t>đuôi </a:t>
            </a:r>
            <a:r>
              <a:rPr spc="-2" dirty="0">
                <a:latin typeface="Calibri"/>
                <a:cs typeface="Calibri"/>
              </a:rPr>
              <a:t>.css.</a:t>
            </a:r>
            <a:endParaRPr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 marL="8914">
              <a:spcBef>
                <a:spcPts val="511"/>
              </a:spcBef>
            </a:pPr>
            <a:r>
              <a:rPr spc="-2" dirty="0">
                <a:latin typeface="Calibri"/>
                <a:cs typeface="Calibri"/>
              </a:rPr>
              <a:t>Cho phép quy </a:t>
            </a:r>
            <a:r>
              <a:rPr spc="-7" dirty="0">
                <a:latin typeface="Calibri"/>
                <a:cs typeface="Calibri"/>
              </a:rPr>
              <a:t>tắc </a:t>
            </a:r>
            <a:r>
              <a:rPr dirty="0">
                <a:latin typeface="Calibri"/>
                <a:cs typeface="Calibri"/>
              </a:rPr>
              <a:t>từ </a:t>
            </a:r>
            <a:r>
              <a:rPr spc="-4" dirty="0">
                <a:latin typeface="Calibri"/>
                <a:cs typeface="Calibri"/>
              </a:rPr>
              <a:t>các </a:t>
            </a:r>
            <a:r>
              <a:rPr spc="-2" dirty="0">
                <a:latin typeface="Calibri"/>
                <a:cs typeface="Calibri"/>
              </a:rPr>
              <a:t>file </a:t>
            </a:r>
            <a:r>
              <a:rPr dirty="0">
                <a:latin typeface="Calibri"/>
                <a:cs typeface="Calibri"/>
              </a:rPr>
              <a:t>css </a:t>
            </a:r>
            <a:r>
              <a:rPr spc="-2" dirty="0">
                <a:latin typeface="Calibri"/>
                <a:cs typeface="Calibri"/>
              </a:rPr>
              <a:t>khác nhau </a:t>
            </a:r>
            <a:r>
              <a:rPr dirty="0">
                <a:latin typeface="Calibri"/>
                <a:cs typeface="Calibri"/>
              </a:rPr>
              <a:t>được </a:t>
            </a:r>
            <a:r>
              <a:rPr spc="-2" dirty="0">
                <a:latin typeface="Calibri"/>
                <a:cs typeface="Calibri"/>
              </a:rPr>
              <a:t>sáp nhập hoặc chỉnh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sửa.</a:t>
            </a:r>
          </a:p>
          <a:p>
            <a:pPr>
              <a:spcBef>
                <a:spcPts val="18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169930" indent="-120344">
              <a:buClr>
                <a:srgbClr val="AC1317"/>
              </a:buClr>
              <a:buSzPct val="151351"/>
              <a:buFont typeface="Wingdings"/>
              <a:buChar char=""/>
              <a:tabLst>
                <a:tab pos="170209" algn="l"/>
              </a:tabLst>
            </a:pPr>
            <a:r>
              <a:rPr dirty="0">
                <a:latin typeface="Calibri"/>
                <a:cs typeface="Calibri"/>
              </a:rPr>
              <a:t>Nhiệm</a:t>
            </a:r>
            <a:r>
              <a:rPr spc="6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vụ</a:t>
            </a:r>
            <a:r>
              <a:rPr spc="66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này</a:t>
            </a:r>
            <a:r>
              <a:rPr spc="68" dirty="0">
                <a:latin typeface="Calibri"/>
                <a:cs typeface="Calibri"/>
              </a:rPr>
              <a:t> </a:t>
            </a:r>
            <a:r>
              <a:rPr spc="-9" dirty="0">
                <a:latin typeface="Calibri"/>
                <a:cs typeface="Calibri"/>
              </a:rPr>
              <a:t>kết</a:t>
            </a:r>
            <a:r>
              <a:rPr spc="6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hợp</a:t>
            </a:r>
            <a:r>
              <a:rPr spc="66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và</a:t>
            </a:r>
            <a:r>
              <a:rPr spc="6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khớp</a:t>
            </a:r>
            <a:r>
              <a:rPr spc="5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các</a:t>
            </a:r>
            <a:r>
              <a:rPr spc="6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quy</a:t>
            </a:r>
            <a:r>
              <a:rPr spc="6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tắc</a:t>
            </a:r>
            <a:r>
              <a:rPr spc="6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từ</a:t>
            </a:r>
            <a:r>
              <a:rPr spc="7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các</a:t>
            </a:r>
            <a:r>
              <a:rPr spc="6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tập</a:t>
            </a:r>
            <a:r>
              <a:rPr spc="6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tin</a:t>
            </a:r>
            <a:r>
              <a:rPr spc="6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khác</a:t>
            </a:r>
            <a:r>
              <a:rPr spc="5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nhau</a:t>
            </a:r>
            <a:r>
              <a:rPr spc="6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được</a:t>
            </a:r>
            <a:r>
              <a:rPr spc="6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gọi</a:t>
            </a:r>
            <a:r>
              <a:rPr spc="5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là</a:t>
            </a:r>
          </a:p>
          <a:p>
            <a:pPr marL="169930">
              <a:spcBef>
                <a:spcPts val="7"/>
              </a:spcBef>
            </a:pPr>
            <a:r>
              <a:rPr dirty="0">
                <a:latin typeface="Calibri"/>
                <a:cs typeface="Calibri"/>
              </a:rPr>
              <a:t>cascading.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3127" y="85449"/>
            <a:ext cx="346461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CÁC ƯU ĐIỂM CỦA</a:t>
            </a:r>
            <a:r>
              <a:rPr lang="vi-VN" sz="1100" b="1" spc="-26" dirty="0">
                <a:solidFill>
                  <a:srgbClr val="7030A0"/>
                </a:solidFill>
                <a:latin typeface="+mn-lt"/>
              </a:rPr>
              <a:t> </a:t>
            </a:r>
            <a:r>
              <a:rPr lang="vi-VN" sz="1100" b="1" spc="-4" dirty="0">
                <a:solidFill>
                  <a:srgbClr val="7030A0"/>
                </a:solidFill>
                <a:latin typeface="+mn-lt"/>
              </a:rPr>
              <a:t>CSS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21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476063" y="893724"/>
            <a:ext cx="1081962" cy="9760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51806" y="1084225"/>
            <a:ext cx="609600" cy="513457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 marR="2229" indent="63515">
              <a:spcBef>
                <a:spcPts val="44"/>
              </a:spcBef>
            </a:pPr>
            <a:r>
              <a:rPr sz="1100" b="1" spc="-2" dirty="0">
                <a:solidFill>
                  <a:srgbClr val="FFFFFF"/>
                </a:solidFill>
                <a:latin typeface="Calibri"/>
                <a:cs typeface="Calibri"/>
              </a:rPr>
              <a:t>Các 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ưu  điểm</a:t>
            </a:r>
            <a:r>
              <a:rPr sz="1100" b="1" spc="-4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spc="-2" dirty="0">
                <a:solidFill>
                  <a:srgbClr val="FFFFFF"/>
                </a:solidFill>
                <a:latin typeface="Calibri"/>
                <a:cs typeface="Calibri"/>
              </a:rPr>
              <a:t>của</a:t>
            </a:r>
            <a:endParaRPr sz="1100" dirty="0">
              <a:latin typeface="Calibri"/>
              <a:cs typeface="Calibri"/>
            </a:endParaRPr>
          </a:p>
          <a:p>
            <a:pPr marL="160459"/>
            <a:r>
              <a:rPr sz="1100" b="1" spc="-2" dirty="0">
                <a:solidFill>
                  <a:srgbClr val="FFFFFF"/>
                </a:solidFill>
                <a:latin typeface="Calibri"/>
                <a:cs typeface="Calibri"/>
              </a:rPr>
              <a:t>CSS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0264" y="1014111"/>
            <a:ext cx="1548017" cy="9032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67947" y="1323469"/>
            <a:ext cx="575418" cy="22898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algn="ctr">
              <a:spcBef>
                <a:spcPts val="42"/>
              </a:spcBef>
            </a:pP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Khả năng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tái</a:t>
            </a:r>
            <a:r>
              <a:rPr sz="700" b="1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sử</a:t>
            </a:r>
            <a:endParaRPr sz="700">
              <a:latin typeface="Calibri"/>
              <a:cs typeface="Calibri"/>
            </a:endParaRPr>
          </a:p>
          <a:p>
            <a:pPr algn="ctr">
              <a:spcBef>
                <a:spcPts val="2"/>
              </a:spcBef>
            </a:pPr>
            <a:r>
              <a:rPr sz="700" b="1" spc="-7" dirty="0">
                <a:solidFill>
                  <a:srgbClr val="FFFFFF"/>
                </a:solidFill>
                <a:latin typeface="Calibri"/>
                <a:cs typeface="Calibri"/>
              </a:rPr>
              <a:t>dụng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13754" y="974663"/>
            <a:ext cx="1678064" cy="9821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719154" y="1377916"/>
            <a:ext cx="737426" cy="11306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Độc lập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trên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thiết</a:t>
            </a:r>
            <a:r>
              <a:rPr sz="700" b="1" spc="-1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bị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62607" y="1425731"/>
            <a:ext cx="1448337" cy="12569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601268" y="2094369"/>
            <a:ext cx="571017" cy="11306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Giảm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mã</a:t>
            </a:r>
            <a:r>
              <a:rPr sz="700" b="1" spc="-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endParaRPr sz="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2773" y="65840"/>
            <a:ext cx="3596638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z="1100" b="1" spc="-7" dirty="0">
                <a:solidFill>
                  <a:srgbClr val="7030A0"/>
                </a:solidFill>
                <a:latin typeface="+mn-lt"/>
              </a:rPr>
              <a:t>HOẠT </a:t>
            </a: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ĐỘNG CỦA </a:t>
            </a:r>
            <a:r>
              <a:rPr lang="vi-VN" sz="1100" b="1" spc="-4" dirty="0">
                <a:solidFill>
                  <a:srgbClr val="7030A0"/>
                </a:solidFill>
                <a:latin typeface="+mn-lt"/>
              </a:rPr>
              <a:t>CSS</a:t>
            </a:r>
            <a:r>
              <a:rPr lang="vi-VN" sz="1100" b="1" spc="-13" dirty="0">
                <a:solidFill>
                  <a:srgbClr val="7030A0"/>
                </a:solidFill>
                <a:latin typeface="+mn-lt"/>
              </a:rPr>
              <a:t> </a:t>
            </a: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1-2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22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725489" y="979424"/>
            <a:ext cx="535370" cy="485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0528" y="412854"/>
            <a:ext cx="830450" cy="6012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71101" y="1609928"/>
            <a:ext cx="535370" cy="485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6140" y="1029755"/>
            <a:ext cx="828470" cy="6441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16714" y="2240432"/>
            <a:ext cx="535370" cy="485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11092" y="1674543"/>
            <a:ext cx="823189" cy="6005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84340" y="509777"/>
            <a:ext cx="1972705" cy="1674316"/>
          </a:xfrm>
          <a:prstGeom prst="rect">
            <a:avLst/>
          </a:prstGeom>
        </p:spPr>
        <p:txBody>
          <a:bodyPr vert="horz" wrap="square" lIns="0" tIns="15043" rIns="0" bIns="0" rtlCol="0">
            <a:spAutoFit/>
          </a:bodyPr>
          <a:lstStyle/>
          <a:p>
            <a:pPr marL="5571" marR="1302893" indent="557" algn="ctr">
              <a:lnSpc>
                <a:spcPts val="676"/>
              </a:lnSpc>
              <a:spcBef>
                <a:spcPts val="118"/>
              </a:spcBef>
            </a:pPr>
            <a:r>
              <a:rPr sz="600" spc="-15" dirty="0">
                <a:solidFill>
                  <a:srgbClr val="FFFFFF"/>
                </a:solidFill>
                <a:latin typeface="Calibri"/>
                <a:cs typeface="Calibri"/>
              </a:rPr>
              <a:t>Yêu </a:t>
            </a:r>
            <a:r>
              <a:rPr sz="600" spc="-2" dirty="0">
                <a:solidFill>
                  <a:srgbClr val="FFFFFF"/>
                </a:solidFill>
                <a:latin typeface="Calibri"/>
                <a:cs typeface="Calibri"/>
              </a:rPr>
              <a:t>cầu người </a:t>
            </a:r>
            <a:r>
              <a:rPr sz="600" spc="-4" dirty="0">
                <a:solidFill>
                  <a:srgbClr val="FFFFFF"/>
                </a:solidFill>
                <a:latin typeface="Calibri"/>
                <a:cs typeface="Calibri"/>
              </a:rPr>
              <a:t>dùng  về </a:t>
            </a:r>
            <a:r>
              <a:rPr sz="600" spc="-2" dirty="0">
                <a:solidFill>
                  <a:srgbClr val="FFFFFF"/>
                </a:solidFill>
                <a:latin typeface="Calibri"/>
                <a:cs typeface="Calibri"/>
              </a:rPr>
              <a:t>một </a:t>
            </a:r>
            <a:r>
              <a:rPr sz="600" spc="-4" dirty="0">
                <a:solidFill>
                  <a:srgbClr val="FFFFFF"/>
                </a:solidFill>
                <a:latin typeface="Calibri"/>
                <a:cs typeface="Calibri"/>
              </a:rPr>
              <a:t>trang </a:t>
            </a:r>
            <a:r>
              <a:rPr sz="600" spc="-2" dirty="0">
                <a:solidFill>
                  <a:srgbClr val="FFFFFF"/>
                </a:solidFill>
                <a:latin typeface="Calibri"/>
                <a:cs typeface="Calibri"/>
              </a:rPr>
              <a:t>web </a:t>
            </a:r>
            <a:r>
              <a:rPr sz="600" dirty="0">
                <a:solidFill>
                  <a:srgbClr val="FFFFFF"/>
                </a:solidFill>
                <a:latin typeface="Calibri"/>
                <a:cs typeface="Calibri"/>
              </a:rPr>
              <a:t>từ  trình </a:t>
            </a:r>
            <a:r>
              <a:rPr sz="600" spc="-4" dirty="0">
                <a:solidFill>
                  <a:srgbClr val="FFFFFF"/>
                </a:solidFill>
                <a:latin typeface="Calibri"/>
                <a:cs typeface="Calibri"/>
              </a:rPr>
              <a:t>duyệt </a:t>
            </a:r>
            <a:r>
              <a:rPr sz="600" spc="-2" dirty="0">
                <a:solidFill>
                  <a:srgbClr val="FFFFFF"/>
                </a:solidFill>
                <a:latin typeface="Calibri"/>
                <a:cs typeface="Calibri"/>
              </a:rPr>
              <a:t>bằng</a:t>
            </a:r>
            <a:r>
              <a:rPr sz="600" spc="-2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00" spc="-4" dirty="0">
                <a:solidFill>
                  <a:srgbClr val="FFFFFF"/>
                </a:solidFill>
                <a:latin typeface="Calibri"/>
                <a:cs typeface="Calibri"/>
              </a:rPr>
              <a:t>cách  </a:t>
            </a:r>
            <a:r>
              <a:rPr sz="600" spc="-2" dirty="0">
                <a:solidFill>
                  <a:srgbClr val="FFFFFF"/>
                </a:solidFill>
                <a:latin typeface="Calibri"/>
                <a:cs typeface="Calibri"/>
              </a:rPr>
              <a:t>sử </a:t>
            </a:r>
            <a:r>
              <a:rPr sz="600" spc="-4" dirty="0">
                <a:solidFill>
                  <a:srgbClr val="FFFFFF"/>
                </a:solidFill>
                <a:latin typeface="Calibri"/>
                <a:cs typeface="Calibri"/>
              </a:rPr>
              <a:t>dụng</a:t>
            </a:r>
            <a:r>
              <a:rPr sz="600" spc="-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FFFFFF"/>
                </a:solidFill>
                <a:latin typeface="Calibri"/>
                <a:cs typeface="Calibri"/>
              </a:rPr>
              <a:t>URL</a:t>
            </a:r>
            <a:endParaRPr sz="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spcBef>
                <a:spcPts val="4"/>
              </a:spcBef>
            </a:pPr>
            <a:endParaRPr sz="700">
              <a:latin typeface="Times New Roman"/>
              <a:cs typeface="Times New Roman"/>
            </a:endParaRPr>
          </a:p>
          <a:p>
            <a:pPr marL="660779" marR="649914" indent="-279" algn="ctr">
              <a:lnSpc>
                <a:spcPct val="91600"/>
              </a:lnSpc>
              <a:spcBef>
                <a:spcPts val="2"/>
              </a:spcBef>
            </a:pPr>
            <a:r>
              <a:rPr sz="600" spc="-4" dirty="0">
                <a:solidFill>
                  <a:srgbClr val="FFFFFF"/>
                </a:solidFill>
                <a:latin typeface="Calibri"/>
                <a:cs typeface="Calibri"/>
              </a:rPr>
              <a:t>Máy </a:t>
            </a:r>
            <a:r>
              <a:rPr sz="600" spc="-2" dirty="0">
                <a:solidFill>
                  <a:srgbClr val="FFFFFF"/>
                </a:solidFill>
                <a:latin typeface="Calibri"/>
                <a:cs typeface="Calibri"/>
              </a:rPr>
              <a:t>chủ </a:t>
            </a:r>
            <a:r>
              <a:rPr sz="600" dirty="0">
                <a:solidFill>
                  <a:srgbClr val="FFFFFF"/>
                </a:solidFill>
                <a:latin typeface="Calibri"/>
                <a:cs typeface="Calibri"/>
              </a:rPr>
              <a:t>đáp </a:t>
            </a:r>
            <a:r>
              <a:rPr sz="600" spc="-2" dirty="0">
                <a:solidFill>
                  <a:srgbClr val="FFFFFF"/>
                </a:solidFill>
                <a:latin typeface="Calibri"/>
                <a:cs typeface="Calibri"/>
              </a:rPr>
              <a:t>ứng với  các tập </a:t>
            </a:r>
            <a:r>
              <a:rPr sz="600" dirty="0">
                <a:solidFill>
                  <a:srgbClr val="FFFFFF"/>
                </a:solidFill>
                <a:latin typeface="Calibri"/>
                <a:cs typeface="Calibri"/>
              </a:rPr>
              <a:t>tin </a:t>
            </a:r>
            <a:r>
              <a:rPr sz="600" spc="-2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600" spc="-7" dirty="0">
                <a:solidFill>
                  <a:srgbClr val="FFFFFF"/>
                </a:solidFill>
                <a:latin typeface="Calibri"/>
                <a:cs typeface="Calibri"/>
              </a:rPr>
              <a:t>và  </a:t>
            </a:r>
            <a:r>
              <a:rPr sz="600" spc="-2" dirty="0">
                <a:solidFill>
                  <a:srgbClr val="FFFFFF"/>
                </a:solidFill>
                <a:latin typeface="Calibri"/>
                <a:cs typeface="Calibri"/>
              </a:rPr>
              <a:t>tập </a:t>
            </a:r>
            <a:r>
              <a:rPr sz="600" dirty="0">
                <a:solidFill>
                  <a:srgbClr val="FFFFFF"/>
                </a:solidFill>
                <a:latin typeface="Calibri"/>
                <a:cs typeface="Calibri"/>
              </a:rPr>
              <a:t>tin </a:t>
            </a:r>
            <a:r>
              <a:rPr sz="600" spc="-4" dirty="0">
                <a:solidFill>
                  <a:srgbClr val="FFFFFF"/>
                </a:solidFill>
                <a:latin typeface="Calibri"/>
                <a:cs typeface="Calibri"/>
              </a:rPr>
              <a:t>có </a:t>
            </a:r>
            <a:r>
              <a:rPr sz="600" dirty="0">
                <a:solidFill>
                  <a:srgbClr val="FFFFFF"/>
                </a:solidFill>
                <a:latin typeface="Calibri"/>
                <a:cs typeface="Calibri"/>
              </a:rPr>
              <a:t>liên </a:t>
            </a:r>
            <a:r>
              <a:rPr sz="600" spc="-2" dirty="0">
                <a:solidFill>
                  <a:srgbClr val="FFFFFF"/>
                </a:solidFill>
                <a:latin typeface="Calibri"/>
                <a:cs typeface="Calibri"/>
              </a:rPr>
              <a:t>quan  như các tập </a:t>
            </a:r>
            <a:r>
              <a:rPr sz="600" dirty="0">
                <a:solidFill>
                  <a:srgbClr val="FFFFFF"/>
                </a:solidFill>
                <a:latin typeface="Calibri"/>
                <a:cs typeface="Calibri"/>
              </a:rPr>
              <a:t>tin </a:t>
            </a:r>
            <a:r>
              <a:rPr sz="600" spc="-2" dirty="0">
                <a:solidFill>
                  <a:srgbClr val="FFFFFF"/>
                </a:solidFill>
                <a:latin typeface="Calibri"/>
                <a:cs typeface="Calibri"/>
              </a:rPr>
              <a:t>hình  ảnh, tập </a:t>
            </a:r>
            <a:r>
              <a:rPr sz="600" dirty="0">
                <a:solidFill>
                  <a:srgbClr val="FFFFFF"/>
                </a:solidFill>
                <a:latin typeface="Calibri"/>
                <a:cs typeface="Calibri"/>
              </a:rPr>
              <a:t>tin âm</a:t>
            </a:r>
            <a:r>
              <a:rPr sz="600" spc="-3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00" spc="-2" dirty="0">
                <a:solidFill>
                  <a:srgbClr val="FFFFFF"/>
                </a:solidFill>
                <a:latin typeface="Calibri"/>
                <a:cs typeface="Calibri"/>
              </a:rPr>
              <a:t>thanh  </a:t>
            </a:r>
            <a:r>
              <a:rPr sz="600" spc="-7" dirty="0">
                <a:solidFill>
                  <a:srgbClr val="FFFFFF"/>
                </a:solidFill>
                <a:latin typeface="Calibri"/>
                <a:cs typeface="Calibri"/>
              </a:rPr>
              <a:t>và</a:t>
            </a:r>
            <a:r>
              <a:rPr sz="600" spc="-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FFFFFF"/>
                </a:solidFill>
                <a:latin typeface="Calibri"/>
                <a:cs typeface="Calibri"/>
              </a:rPr>
              <a:t>vv</a:t>
            </a:r>
            <a:endParaRPr sz="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 marL="1320443" marR="2229" indent="-557" algn="ctr">
              <a:lnSpc>
                <a:spcPct val="91600"/>
              </a:lnSpc>
              <a:spcBef>
                <a:spcPts val="465"/>
              </a:spcBef>
            </a:pPr>
            <a:r>
              <a:rPr sz="600" spc="-9" dirty="0">
                <a:solidFill>
                  <a:srgbClr val="FFFFFF"/>
                </a:solidFill>
                <a:latin typeface="Calibri"/>
                <a:cs typeface="Calibri"/>
              </a:rPr>
              <a:t>Trình </a:t>
            </a:r>
            <a:r>
              <a:rPr sz="600" spc="-4" dirty="0">
                <a:solidFill>
                  <a:srgbClr val="FFFFFF"/>
                </a:solidFill>
                <a:latin typeface="Calibri"/>
                <a:cs typeface="Calibri"/>
              </a:rPr>
              <a:t>duyệt </a:t>
            </a:r>
            <a:r>
              <a:rPr sz="600" spc="-2" dirty="0">
                <a:solidFill>
                  <a:srgbClr val="FFFFFF"/>
                </a:solidFill>
                <a:latin typeface="Calibri"/>
                <a:cs typeface="Calibri"/>
              </a:rPr>
              <a:t>thực thi  mã CSS sử </a:t>
            </a:r>
            <a:r>
              <a:rPr sz="600" spc="-4" dirty="0">
                <a:solidFill>
                  <a:srgbClr val="FFFFFF"/>
                </a:solidFill>
                <a:latin typeface="Calibri"/>
                <a:cs typeface="Calibri"/>
              </a:rPr>
              <a:t>dụng công  </a:t>
            </a:r>
            <a:r>
              <a:rPr sz="600" spc="-2" dirty="0">
                <a:solidFill>
                  <a:srgbClr val="FFFFFF"/>
                </a:solidFill>
                <a:latin typeface="Calibri"/>
                <a:cs typeface="Calibri"/>
              </a:rPr>
              <a:t>cụ dựng hình </a:t>
            </a:r>
            <a:r>
              <a:rPr sz="600" spc="-7" dirty="0">
                <a:solidFill>
                  <a:srgbClr val="FFFFFF"/>
                </a:solidFill>
                <a:latin typeface="Calibri"/>
                <a:cs typeface="Calibri"/>
              </a:rPr>
              <a:t>và </a:t>
            </a:r>
            <a:r>
              <a:rPr sz="600" dirty="0">
                <a:solidFill>
                  <a:srgbClr val="FFFFFF"/>
                </a:solidFill>
                <a:latin typeface="Calibri"/>
                <a:cs typeface="Calibri"/>
              </a:rPr>
              <a:t>áp  </a:t>
            </a:r>
            <a:r>
              <a:rPr sz="600" spc="-4" dirty="0">
                <a:solidFill>
                  <a:srgbClr val="FFFFFF"/>
                </a:solidFill>
                <a:latin typeface="Calibri"/>
                <a:cs typeface="Calibri"/>
              </a:rPr>
              <a:t>dụng </a:t>
            </a:r>
            <a:r>
              <a:rPr sz="600" spc="-2" dirty="0">
                <a:solidFill>
                  <a:srgbClr val="FFFFFF"/>
                </a:solidFill>
                <a:latin typeface="Calibri"/>
                <a:cs typeface="Calibri"/>
              </a:rPr>
              <a:t>các kiểu </a:t>
            </a:r>
            <a:r>
              <a:rPr sz="600" spc="-4" dirty="0">
                <a:solidFill>
                  <a:srgbClr val="FFFFFF"/>
                </a:solidFill>
                <a:latin typeface="Calibri"/>
                <a:cs typeface="Calibri"/>
              </a:rPr>
              <a:t>trong  tệp </a:t>
            </a:r>
            <a:r>
              <a:rPr sz="600" dirty="0">
                <a:solidFill>
                  <a:srgbClr val="FFFFFF"/>
                </a:solidFill>
                <a:latin typeface="Calibri"/>
                <a:cs typeface="Calibri"/>
              </a:rPr>
              <a:t>tin</a:t>
            </a:r>
            <a:r>
              <a:rPr sz="600" spc="-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00" spc="-2" dirty="0">
                <a:solidFill>
                  <a:srgbClr val="FFFFFF"/>
                </a:solidFill>
                <a:latin typeface="Calibri"/>
                <a:cs typeface="Calibri"/>
              </a:rPr>
              <a:t>CSS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22377" y="2303007"/>
            <a:ext cx="816588" cy="6005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629760" y="2443708"/>
            <a:ext cx="603474" cy="268661"/>
          </a:xfrm>
          <a:prstGeom prst="rect">
            <a:avLst/>
          </a:prstGeom>
        </p:spPr>
        <p:txBody>
          <a:bodyPr vert="horz" wrap="square" lIns="0" tIns="13650" rIns="0" bIns="0" rtlCol="0">
            <a:spAutoFit/>
          </a:bodyPr>
          <a:lstStyle/>
          <a:p>
            <a:pPr marL="5293" marR="2229" algn="ctr">
              <a:lnSpc>
                <a:spcPct val="91500"/>
              </a:lnSpc>
              <a:spcBef>
                <a:spcPts val="107"/>
              </a:spcBef>
            </a:pPr>
            <a:r>
              <a:rPr sz="600" spc="-11" dirty="0">
                <a:solidFill>
                  <a:srgbClr val="FFFFFF"/>
                </a:solidFill>
                <a:latin typeface="Calibri"/>
                <a:cs typeface="Calibri"/>
              </a:rPr>
              <a:t>Trang </a:t>
            </a:r>
            <a:r>
              <a:rPr sz="600" spc="-2" dirty="0">
                <a:solidFill>
                  <a:srgbClr val="FFFFFF"/>
                </a:solidFill>
                <a:latin typeface="Calibri"/>
                <a:cs typeface="Calibri"/>
              </a:rPr>
              <a:t>web sẽ</a:t>
            </a:r>
            <a:r>
              <a:rPr sz="600" spc="-3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FFFFFF"/>
                </a:solidFill>
                <a:latin typeface="Calibri"/>
                <a:cs typeface="Calibri"/>
              </a:rPr>
              <a:t>được  hiển </a:t>
            </a:r>
            <a:r>
              <a:rPr sz="600" spc="-2" dirty="0">
                <a:solidFill>
                  <a:srgbClr val="FFFFFF"/>
                </a:solidFill>
                <a:latin typeface="Calibri"/>
                <a:cs typeface="Calibri"/>
              </a:rPr>
              <a:t>thị </a:t>
            </a:r>
            <a:r>
              <a:rPr sz="600" spc="-4" dirty="0">
                <a:solidFill>
                  <a:srgbClr val="FFFFFF"/>
                </a:solidFill>
                <a:latin typeface="Calibri"/>
                <a:cs typeface="Calibri"/>
              </a:rPr>
              <a:t>trên </a:t>
            </a:r>
            <a:r>
              <a:rPr sz="600" dirty="0">
                <a:solidFill>
                  <a:srgbClr val="FFFFFF"/>
                </a:solidFill>
                <a:latin typeface="Calibri"/>
                <a:cs typeface="Calibri"/>
              </a:rPr>
              <a:t>trình  </a:t>
            </a:r>
            <a:r>
              <a:rPr sz="600" spc="-4" dirty="0">
                <a:solidFill>
                  <a:srgbClr val="FFFFFF"/>
                </a:solidFill>
                <a:latin typeface="Calibri"/>
                <a:cs typeface="Calibri"/>
              </a:rPr>
              <a:t>duyệt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2773" y="65840"/>
            <a:ext cx="3596638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z="1100" b="1" spc="-7" dirty="0">
                <a:solidFill>
                  <a:srgbClr val="7030A0"/>
                </a:solidFill>
                <a:latin typeface="+mn-lt"/>
              </a:rPr>
              <a:t>HOẠT </a:t>
            </a: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ĐỘNG CỦA </a:t>
            </a:r>
            <a:r>
              <a:rPr lang="vi-VN" sz="1100" b="1" spc="-4" dirty="0">
                <a:solidFill>
                  <a:srgbClr val="7030A0"/>
                </a:solidFill>
                <a:latin typeface="+mn-lt"/>
              </a:rPr>
              <a:t>CSS</a:t>
            </a:r>
            <a:r>
              <a:rPr lang="vi-VN" sz="1100" b="1" spc="-15" dirty="0">
                <a:solidFill>
                  <a:srgbClr val="7030A0"/>
                </a:solidFill>
                <a:latin typeface="+mn-lt"/>
              </a:rPr>
              <a:t> </a:t>
            </a: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2-2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23</a:t>
            </a:fld>
            <a:endParaRPr dirty="0"/>
          </a:p>
        </p:txBody>
      </p:sp>
      <p:sp>
        <p:nvSpPr>
          <p:cNvPr id="16" name="object 3"/>
          <p:cNvSpPr/>
          <p:nvPr/>
        </p:nvSpPr>
        <p:spPr>
          <a:xfrm>
            <a:off x="330068" y="442101"/>
            <a:ext cx="3206836" cy="22124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0334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3127" y="85449"/>
            <a:ext cx="353062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z="1100" b="1" spc="-9" dirty="0">
                <a:solidFill>
                  <a:srgbClr val="7030A0"/>
                </a:solidFill>
                <a:latin typeface="+mn-lt"/>
              </a:rPr>
              <a:t>JAVASCRIPT</a:t>
            </a:r>
            <a:r>
              <a:rPr lang="vi-VN" sz="1100" b="1" spc="-33" dirty="0">
                <a:solidFill>
                  <a:srgbClr val="7030A0"/>
                </a:solidFill>
                <a:latin typeface="+mn-lt"/>
              </a:rPr>
              <a:t> </a:t>
            </a: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1-2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24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30651" y="502011"/>
            <a:ext cx="2274442" cy="186193"/>
          </a:xfrm>
          <a:custGeom>
            <a:avLst/>
            <a:gdLst/>
            <a:ahLst/>
            <a:cxnLst/>
            <a:rect l="l" t="t" r="r" b="b"/>
            <a:pathLst>
              <a:path w="5250815" h="417194">
                <a:moveTo>
                  <a:pt x="5205907" y="0"/>
                </a:moveTo>
                <a:lnTo>
                  <a:pt x="44272" y="0"/>
                </a:lnTo>
                <a:lnTo>
                  <a:pt x="27040" y="3278"/>
                </a:lnTo>
                <a:lnTo>
                  <a:pt x="12968" y="12223"/>
                </a:lnTo>
                <a:lnTo>
                  <a:pt x="3479" y="25503"/>
                </a:lnTo>
                <a:lnTo>
                  <a:pt x="0" y="41783"/>
                </a:lnTo>
                <a:lnTo>
                  <a:pt x="0" y="375158"/>
                </a:lnTo>
                <a:lnTo>
                  <a:pt x="3479" y="391364"/>
                </a:lnTo>
                <a:lnTo>
                  <a:pt x="12968" y="404606"/>
                </a:lnTo>
                <a:lnTo>
                  <a:pt x="27040" y="413537"/>
                </a:lnTo>
                <a:lnTo>
                  <a:pt x="44272" y="416813"/>
                </a:lnTo>
                <a:lnTo>
                  <a:pt x="5205907" y="416813"/>
                </a:lnTo>
                <a:lnTo>
                  <a:pt x="5223173" y="413537"/>
                </a:lnTo>
                <a:lnTo>
                  <a:pt x="5237260" y="404606"/>
                </a:lnTo>
                <a:lnTo>
                  <a:pt x="5246752" y="391364"/>
                </a:lnTo>
                <a:lnTo>
                  <a:pt x="5250230" y="375158"/>
                </a:lnTo>
                <a:lnTo>
                  <a:pt x="5250230" y="41783"/>
                </a:lnTo>
                <a:lnTo>
                  <a:pt x="5246752" y="25503"/>
                </a:lnTo>
                <a:lnTo>
                  <a:pt x="5237260" y="12223"/>
                </a:lnTo>
                <a:lnTo>
                  <a:pt x="5223173" y="3278"/>
                </a:lnTo>
                <a:lnTo>
                  <a:pt x="5205907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50312" y="490846"/>
            <a:ext cx="1357954" cy="344180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z="1100" spc="-2" dirty="0">
                <a:solidFill>
                  <a:srgbClr val="FFFFFF"/>
                </a:solidFill>
                <a:latin typeface="Calibri"/>
                <a:cs typeface="Calibri"/>
              </a:rPr>
              <a:t>Chức năng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của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4" dirty="0">
                <a:solidFill>
                  <a:srgbClr val="FFFFFF"/>
                </a:solidFill>
                <a:latin typeface="Calibri"/>
                <a:cs typeface="Calibri"/>
              </a:rPr>
              <a:t>JavaScript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8089" y="688033"/>
            <a:ext cx="178237" cy="248824"/>
          </a:xfrm>
          <a:custGeom>
            <a:avLst/>
            <a:gdLst/>
            <a:ahLst/>
            <a:cxnLst/>
            <a:rect l="l" t="t" r="r" b="b"/>
            <a:pathLst>
              <a:path w="411480" h="557530">
                <a:moveTo>
                  <a:pt x="0" y="0"/>
                </a:moveTo>
                <a:lnTo>
                  <a:pt x="0" y="557276"/>
                </a:lnTo>
                <a:lnTo>
                  <a:pt x="411353" y="557276"/>
                </a:lnTo>
              </a:path>
            </a:pathLst>
          </a:custGeom>
          <a:ln w="25400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7384" y="834154"/>
            <a:ext cx="3032497" cy="205180"/>
          </a:xfrm>
          <a:custGeom>
            <a:avLst/>
            <a:gdLst/>
            <a:ahLst/>
            <a:cxnLst/>
            <a:rect l="l" t="t" r="r" b="b"/>
            <a:pathLst>
              <a:path w="7000875" h="459739">
                <a:moveTo>
                  <a:pt x="6949694" y="0"/>
                </a:moveTo>
                <a:lnTo>
                  <a:pt x="51180" y="0"/>
                </a:lnTo>
                <a:lnTo>
                  <a:pt x="31236" y="3611"/>
                </a:lnTo>
                <a:lnTo>
                  <a:pt x="14970" y="13462"/>
                </a:lnTo>
                <a:lnTo>
                  <a:pt x="4014" y="28074"/>
                </a:lnTo>
                <a:lnTo>
                  <a:pt x="0" y="45974"/>
                </a:lnTo>
                <a:lnTo>
                  <a:pt x="0" y="413765"/>
                </a:lnTo>
                <a:lnTo>
                  <a:pt x="4014" y="431665"/>
                </a:lnTo>
                <a:lnTo>
                  <a:pt x="14970" y="446277"/>
                </a:lnTo>
                <a:lnTo>
                  <a:pt x="31236" y="456128"/>
                </a:lnTo>
                <a:lnTo>
                  <a:pt x="51180" y="459739"/>
                </a:lnTo>
                <a:lnTo>
                  <a:pt x="6949694" y="459739"/>
                </a:lnTo>
                <a:lnTo>
                  <a:pt x="6969638" y="456128"/>
                </a:lnTo>
                <a:lnTo>
                  <a:pt x="6985904" y="446277"/>
                </a:lnTo>
                <a:lnTo>
                  <a:pt x="6996860" y="431665"/>
                </a:lnTo>
                <a:lnTo>
                  <a:pt x="7000875" y="413765"/>
                </a:lnTo>
                <a:lnTo>
                  <a:pt x="7000875" y="45974"/>
                </a:lnTo>
                <a:lnTo>
                  <a:pt x="6996860" y="28074"/>
                </a:lnTo>
                <a:lnTo>
                  <a:pt x="6985904" y="13462"/>
                </a:lnTo>
                <a:lnTo>
                  <a:pt x="6969638" y="3611"/>
                </a:lnTo>
                <a:lnTo>
                  <a:pt x="6949694" y="0"/>
                </a:lnTo>
                <a:close/>
              </a:path>
            </a:pathLst>
          </a:custGeom>
          <a:solidFill>
            <a:srgbClr val="CCC1DA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47384" y="834154"/>
            <a:ext cx="3032497" cy="205180"/>
          </a:xfrm>
          <a:custGeom>
            <a:avLst/>
            <a:gdLst/>
            <a:ahLst/>
            <a:cxnLst/>
            <a:rect l="l" t="t" r="r" b="b"/>
            <a:pathLst>
              <a:path w="7000875" h="459739">
                <a:moveTo>
                  <a:pt x="0" y="45974"/>
                </a:moveTo>
                <a:lnTo>
                  <a:pt x="4014" y="28074"/>
                </a:lnTo>
                <a:lnTo>
                  <a:pt x="14970" y="13462"/>
                </a:lnTo>
                <a:lnTo>
                  <a:pt x="31236" y="3611"/>
                </a:lnTo>
                <a:lnTo>
                  <a:pt x="51180" y="0"/>
                </a:lnTo>
                <a:lnTo>
                  <a:pt x="6949694" y="0"/>
                </a:lnTo>
                <a:lnTo>
                  <a:pt x="6969638" y="3611"/>
                </a:lnTo>
                <a:lnTo>
                  <a:pt x="6985904" y="13462"/>
                </a:lnTo>
                <a:lnTo>
                  <a:pt x="6996860" y="28074"/>
                </a:lnTo>
                <a:lnTo>
                  <a:pt x="7000875" y="45974"/>
                </a:lnTo>
                <a:lnTo>
                  <a:pt x="7000875" y="413765"/>
                </a:lnTo>
                <a:lnTo>
                  <a:pt x="6996860" y="431665"/>
                </a:lnTo>
                <a:lnTo>
                  <a:pt x="6985904" y="446277"/>
                </a:lnTo>
                <a:lnTo>
                  <a:pt x="6969638" y="456128"/>
                </a:lnTo>
                <a:lnTo>
                  <a:pt x="6949694" y="459739"/>
                </a:lnTo>
                <a:lnTo>
                  <a:pt x="51180" y="459739"/>
                </a:lnTo>
                <a:lnTo>
                  <a:pt x="31236" y="456128"/>
                </a:lnTo>
                <a:lnTo>
                  <a:pt x="14970" y="446277"/>
                </a:lnTo>
                <a:lnTo>
                  <a:pt x="4014" y="431665"/>
                </a:lnTo>
                <a:lnTo>
                  <a:pt x="0" y="413765"/>
                </a:lnTo>
                <a:lnTo>
                  <a:pt x="0" y="45974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8089" y="688033"/>
            <a:ext cx="178237" cy="524287"/>
          </a:xfrm>
          <a:custGeom>
            <a:avLst/>
            <a:gdLst/>
            <a:ahLst/>
            <a:cxnLst/>
            <a:rect l="l" t="t" r="r" b="b"/>
            <a:pathLst>
              <a:path w="411480" h="1174750">
                <a:moveTo>
                  <a:pt x="0" y="0"/>
                </a:moveTo>
                <a:lnTo>
                  <a:pt x="0" y="1174496"/>
                </a:lnTo>
                <a:lnTo>
                  <a:pt x="411353" y="1174496"/>
                </a:lnTo>
              </a:path>
            </a:pathLst>
          </a:custGeom>
          <a:ln w="25400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7384" y="1107349"/>
            <a:ext cx="3032497" cy="209715"/>
          </a:xfrm>
          <a:custGeom>
            <a:avLst/>
            <a:gdLst/>
            <a:ahLst/>
            <a:cxnLst/>
            <a:rect l="l" t="t" r="r" b="b"/>
            <a:pathLst>
              <a:path w="7000875" h="469900">
                <a:moveTo>
                  <a:pt x="6948551" y="0"/>
                </a:moveTo>
                <a:lnTo>
                  <a:pt x="52323" y="0"/>
                </a:lnTo>
                <a:lnTo>
                  <a:pt x="31932" y="3698"/>
                </a:lnTo>
                <a:lnTo>
                  <a:pt x="15303" y="13779"/>
                </a:lnTo>
                <a:lnTo>
                  <a:pt x="4103" y="28717"/>
                </a:lnTo>
                <a:lnTo>
                  <a:pt x="0" y="46989"/>
                </a:lnTo>
                <a:lnTo>
                  <a:pt x="0" y="422910"/>
                </a:lnTo>
                <a:lnTo>
                  <a:pt x="4103" y="441182"/>
                </a:lnTo>
                <a:lnTo>
                  <a:pt x="15303" y="456120"/>
                </a:lnTo>
                <a:lnTo>
                  <a:pt x="31932" y="466201"/>
                </a:lnTo>
                <a:lnTo>
                  <a:pt x="52323" y="469900"/>
                </a:lnTo>
                <a:lnTo>
                  <a:pt x="6948551" y="469900"/>
                </a:lnTo>
                <a:lnTo>
                  <a:pt x="6968942" y="466201"/>
                </a:lnTo>
                <a:lnTo>
                  <a:pt x="6985571" y="456120"/>
                </a:lnTo>
                <a:lnTo>
                  <a:pt x="6996771" y="441182"/>
                </a:lnTo>
                <a:lnTo>
                  <a:pt x="7000875" y="422910"/>
                </a:lnTo>
                <a:lnTo>
                  <a:pt x="7000875" y="46989"/>
                </a:lnTo>
                <a:lnTo>
                  <a:pt x="6996771" y="28717"/>
                </a:lnTo>
                <a:lnTo>
                  <a:pt x="6985571" y="13779"/>
                </a:lnTo>
                <a:lnTo>
                  <a:pt x="6968942" y="3698"/>
                </a:lnTo>
                <a:lnTo>
                  <a:pt x="6948551" y="0"/>
                </a:lnTo>
                <a:close/>
              </a:path>
            </a:pathLst>
          </a:custGeom>
          <a:solidFill>
            <a:srgbClr val="F9C090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7384" y="1107349"/>
            <a:ext cx="3032497" cy="209715"/>
          </a:xfrm>
          <a:custGeom>
            <a:avLst/>
            <a:gdLst/>
            <a:ahLst/>
            <a:cxnLst/>
            <a:rect l="l" t="t" r="r" b="b"/>
            <a:pathLst>
              <a:path w="7000875" h="469900">
                <a:moveTo>
                  <a:pt x="0" y="46989"/>
                </a:moveTo>
                <a:lnTo>
                  <a:pt x="4103" y="28717"/>
                </a:lnTo>
                <a:lnTo>
                  <a:pt x="15303" y="13779"/>
                </a:lnTo>
                <a:lnTo>
                  <a:pt x="31932" y="3698"/>
                </a:lnTo>
                <a:lnTo>
                  <a:pt x="52323" y="0"/>
                </a:lnTo>
                <a:lnTo>
                  <a:pt x="6948551" y="0"/>
                </a:lnTo>
                <a:lnTo>
                  <a:pt x="6968942" y="3698"/>
                </a:lnTo>
                <a:lnTo>
                  <a:pt x="6985571" y="13779"/>
                </a:lnTo>
                <a:lnTo>
                  <a:pt x="6996771" y="28717"/>
                </a:lnTo>
                <a:lnTo>
                  <a:pt x="7000875" y="46989"/>
                </a:lnTo>
                <a:lnTo>
                  <a:pt x="7000875" y="422910"/>
                </a:lnTo>
                <a:lnTo>
                  <a:pt x="6996771" y="441182"/>
                </a:lnTo>
                <a:lnTo>
                  <a:pt x="6985571" y="456120"/>
                </a:lnTo>
                <a:lnTo>
                  <a:pt x="6968942" y="466201"/>
                </a:lnTo>
                <a:lnTo>
                  <a:pt x="6948551" y="469900"/>
                </a:lnTo>
                <a:lnTo>
                  <a:pt x="52323" y="469900"/>
                </a:lnTo>
                <a:lnTo>
                  <a:pt x="31932" y="466201"/>
                </a:lnTo>
                <a:lnTo>
                  <a:pt x="15303" y="456120"/>
                </a:lnTo>
                <a:lnTo>
                  <a:pt x="4103" y="441182"/>
                </a:lnTo>
                <a:lnTo>
                  <a:pt x="0" y="422910"/>
                </a:lnTo>
                <a:lnTo>
                  <a:pt x="0" y="46989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8089" y="688034"/>
            <a:ext cx="178237" cy="840559"/>
          </a:xfrm>
          <a:custGeom>
            <a:avLst/>
            <a:gdLst/>
            <a:ahLst/>
            <a:cxnLst/>
            <a:rect l="l" t="t" r="r" b="b"/>
            <a:pathLst>
              <a:path w="411480" h="1883410">
                <a:moveTo>
                  <a:pt x="0" y="0"/>
                </a:moveTo>
                <a:lnTo>
                  <a:pt x="0" y="1883029"/>
                </a:lnTo>
                <a:lnTo>
                  <a:pt x="411353" y="1883029"/>
                </a:lnTo>
              </a:path>
            </a:pathLst>
          </a:custGeom>
          <a:ln w="25400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47383" y="1403784"/>
            <a:ext cx="3048451" cy="249390"/>
          </a:xfrm>
          <a:custGeom>
            <a:avLst/>
            <a:gdLst/>
            <a:ahLst/>
            <a:cxnLst/>
            <a:rect l="l" t="t" r="r" b="b"/>
            <a:pathLst>
              <a:path w="7037705" h="558800">
                <a:moveTo>
                  <a:pt x="6978269" y="0"/>
                </a:moveTo>
                <a:lnTo>
                  <a:pt x="59308" y="0"/>
                </a:lnTo>
                <a:lnTo>
                  <a:pt x="36218" y="4389"/>
                </a:lnTo>
                <a:lnTo>
                  <a:pt x="17367" y="16351"/>
                </a:lnTo>
                <a:lnTo>
                  <a:pt x="4659" y="34075"/>
                </a:lnTo>
                <a:lnTo>
                  <a:pt x="0" y="55752"/>
                </a:lnTo>
                <a:lnTo>
                  <a:pt x="0" y="502792"/>
                </a:lnTo>
                <a:lnTo>
                  <a:pt x="4659" y="524543"/>
                </a:lnTo>
                <a:lnTo>
                  <a:pt x="17367" y="542305"/>
                </a:lnTo>
                <a:lnTo>
                  <a:pt x="36218" y="554281"/>
                </a:lnTo>
                <a:lnTo>
                  <a:pt x="59308" y="558672"/>
                </a:lnTo>
                <a:lnTo>
                  <a:pt x="6978269" y="558672"/>
                </a:lnTo>
                <a:lnTo>
                  <a:pt x="7001359" y="554281"/>
                </a:lnTo>
                <a:lnTo>
                  <a:pt x="7020210" y="542305"/>
                </a:lnTo>
                <a:lnTo>
                  <a:pt x="7032918" y="524543"/>
                </a:lnTo>
                <a:lnTo>
                  <a:pt x="7037578" y="502792"/>
                </a:lnTo>
                <a:lnTo>
                  <a:pt x="7037578" y="55752"/>
                </a:lnTo>
                <a:lnTo>
                  <a:pt x="7032918" y="34075"/>
                </a:lnTo>
                <a:lnTo>
                  <a:pt x="7020210" y="16351"/>
                </a:lnTo>
                <a:lnTo>
                  <a:pt x="7001359" y="4389"/>
                </a:lnTo>
                <a:lnTo>
                  <a:pt x="6978269" y="0"/>
                </a:lnTo>
                <a:close/>
              </a:path>
            </a:pathLst>
          </a:custGeom>
          <a:solidFill>
            <a:srgbClr val="C3D59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47383" y="1403784"/>
            <a:ext cx="3048451" cy="249390"/>
          </a:xfrm>
          <a:custGeom>
            <a:avLst/>
            <a:gdLst/>
            <a:ahLst/>
            <a:cxnLst/>
            <a:rect l="l" t="t" r="r" b="b"/>
            <a:pathLst>
              <a:path w="7037705" h="558800">
                <a:moveTo>
                  <a:pt x="0" y="55752"/>
                </a:moveTo>
                <a:lnTo>
                  <a:pt x="4659" y="34075"/>
                </a:lnTo>
                <a:lnTo>
                  <a:pt x="17367" y="16351"/>
                </a:lnTo>
                <a:lnTo>
                  <a:pt x="36218" y="4389"/>
                </a:lnTo>
                <a:lnTo>
                  <a:pt x="59308" y="0"/>
                </a:lnTo>
                <a:lnTo>
                  <a:pt x="6978269" y="0"/>
                </a:lnTo>
                <a:lnTo>
                  <a:pt x="7001359" y="4389"/>
                </a:lnTo>
                <a:lnTo>
                  <a:pt x="7020210" y="16351"/>
                </a:lnTo>
                <a:lnTo>
                  <a:pt x="7032918" y="34075"/>
                </a:lnTo>
                <a:lnTo>
                  <a:pt x="7037578" y="55752"/>
                </a:lnTo>
                <a:lnTo>
                  <a:pt x="7037578" y="105447"/>
                </a:lnTo>
                <a:lnTo>
                  <a:pt x="7037578" y="155134"/>
                </a:lnTo>
                <a:lnTo>
                  <a:pt x="7037578" y="502792"/>
                </a:lnTo>
                <a:lnTo>
                  <a:pt x="7032918" y="524543"/>
                </a:lnTo>
                <a:lnTo>
                  <a:pt x="7020210" y="542305"/>
                </a:lnTo>
                <a:lnTo>
                  <a:pt x="7001359" y="554281"/>
                </a:lnTo>
                <a:lnTo>
                  <a:pt x="6978269" y="558672"/>
                </a:lnTo>
                <a:lnTo>
                  <a:pt x="59308" y="558672"/>
                </a:lnTo>
                <a:lnTo>
                  <a:pt x="36218" y="554281"/>
                </a:lnTo>
                <a:lnTo>
                  <a:pt x="17367" y="542305"/>
                </a:lnTo>
                <a:lnTo>
                  <a:pt x="4659" y="524543"/>
                </a:lnTo>
                <a:lnTo>
                  <a:pt x="0" y="502792"/>
                </a:lnTo>
                <a:lnTo>
                  <a:pt x="0" y="55752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58089" y="688033"/>
            <a:ext cx="181812" cy="1133026"/>
          </a:xfrm>
          <a:custGeom>
            <a:avLst/>
            <a:gdLst/>
            <a:ahLst/>
            <a:cxnLst/>
            <a:rect l="l" t="t" r="r" b="b"/>
            <a:pathLst>
              <a:path w="419735" h="2538729">
                <a:moveTo>
                  <a:pt x="0" y="0"/>
                </a:moveTo>
                <a:lnTo>
                  <a:pt x="0" y="2538222"/>
                </a:lnTo>
                <a:lnTo>
                  <a:pt x="419608" y="2538222"/>
                </a:lnTo>
              </a:path>
            </a:pathLst>
          </a:custGeom>
          <a:ln w="25399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51124" y="1716373"/>
            <a:ext cx="3028922" cy="208864"/>
          </a:xfrm>
          <a:custGeom>
            <a:avLst/>
            <a:gdLst/>
            <a:ahLst/>
            <a:cxnLst/>
            <a:rect l="l" t="t" r="r" b="b"/>
            <a:pathLst>
              <a:path w="6992620" h="467995">
                <a:moveTo>
                  <a:pt x="6942582" y="0"/>
                </a:moveTo>
                <a:lnTo>
                  <a:pt x="49784" y="0"/>
                </a:lnTo>
                <a:lnTo>
                  <a:pt x="30432" y="3679"/>
                </a:lnTo>
                <a:lnTo>
                  <a:pt x="14605" y="13716"/>
                </a:lnTo>
                <a:lnTo>
                  <a:pt x="3921" y="28610"/>
                </a:lnTo>
                <a:lnTo>
                  <a:pt x="0" y="46862"/>
                </a:lnTo>
                <a:lnTo>
                  <a:pt x="0" y="421259"/>
                </a:lnTo>
                <a:lnTo>
                  <a:pt x="3921" y="439437"/>
                </a:lnTo>
                <a:lnTo>
                  <a:pt x="14605" y="454294"/>
                </a:lnTo>
                <a:lnTo>
                  <a:pt x="30432" y="464317"/>
                </a:lnTo>
                <a:lnTo>
                  <a:pt x="49784" y="467994"/>
                </a:lnTo>
                <a:lnTo>
                  <a:pt x="6942582" y="467994"/>
                </a:lnTo>
                <a:lnTo>
                  <a:pt x="6961913" y="464317"/>
                </a:lnTo>
                <a:lnTo>
                  <a:pt x="6977697" y="454294"/>
                </a:lnTo>
                <a:lnTo>
                  <a:pt x="6988337" y="439437"/>
                </a:lnTo>
                <a:lnTo>
                  <a:pt x="6992239" y="421259"/>
                </a:lnTo>
                <a:lnTo>
                  <a:pt x="6992239" y="46862"/>
                </a:lnTo>
                <a:lnTo>
                  <a:pt x="6988337" y="28610"/>
                </a:lnTo>
                <a:lnTo>
                  <a:pt x="6977697" y="13716"/>
                </a:lnTo>
                <a:lnTo>
                  <a:pt x="6961913" y="3679"/>
                </a:lnTo>
                <a:lnTo>
                  <a:pt x="6942582" y="0"/>
                </a:lnTo>
                <a:close/>
              </a:path>
            </a:pathLst>
          </a:custGeom>
          <a:solidFill>
            <a:srgbClr val="D99593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51124" y="1716373"/>
            <a:ext cx="3028922" cy="208864"/>
          </a:xfrm>
          <a:custGeom>
            <a:avLst/>
            <a:gdLst/>
            <a:ahLst/>
            <a:cxnLst/>
            <a:rect l="l" t="t" r="r" b="b"/>
            <a:pathLst>
              <a:path w="6992620" h="467995">
                <a:moveTo>
                  <a:pt x="0" y="46862"/>
                </a:moveTo>
                <a:lnTo>
                  <a:pt x="3921" y="28610"/>
                </a:lnTo>
                <a:lnTo>
                  <a:pt x="14605" y="13716"/>
                </a:lnTo>
                <a:lnTo>
                  <a:pt x="30432" y="3679"/>
                </a:lnTo>
                <a:lnTo>
                  <a:pt x="49784" y="0"/>
                </a:lnTo>
                <a:lnTo>
                  <a:pt x="6942582" y="0"/>
                </a:lnTo>
                <a:lnTo>
                  <a:pt x="6961913" y="3679"/>
                </a:lnTo>
                <a:lnTo>
                  <a:pt x="6977697" y="13716"/>
                </a:lnTo>
                <a:lnTo>
                  <a:pt x="6988337" y="28610"/>
                </a:lnTo>
                <a:lnTo>
                  <a:pt x="6992239" y="46862"/>
                </a:lnTo>
                <a:lnTo>
                  <a:pt x="6992239" y="421259"/>
                </a:lnTo>
                <a:lnTo>
                  <a:pt x="6988337" y="439437"/>
                </a:lnTo>
                <a:lnTo>
                  <a:pt x="6977697" y="454294"/>
                </a:lnTo>
                <a:lnTo>
                  <a:pt x="6961913" y="464317"/>
                </a:lnTo>
                <a:lnTo>
                  <a:pt x="6942582" y="467994"/>
                </a:lnTo>
                <a:lnTo>
                  <a:pt x="49784" y="467994"/>
                </a:lnTo>
                <a:lnTo>
                  <a:pt x="30432" y="464317"/>
                </a:lnTo>
                <a:lnTo>
                  <a:pt x="14605" y="454294"/>
                </a:lnTo>
                <a:lnTo>
                  <a:pt x="3921" y="439437"/>
                </a:lnTo>
                <a:lnTo>
                  <a:pt x="0" y="421259"/>
                </a:lnTo>
                <a:lnTo>
                  <a:pt x="0" y="46862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58089" y="688034"/>
            <a:ext cx="181812" cy="1412173"/>
          </a:xfrm>
          <a:custGeom>
            <a:avLst/>
            <a:gdLst/>
            <a:ahLst/>
            <a:cxnLst/>
            <a:rect l="l" t="t" r="r" b="b"/>
            <a:pathLst>
              <a:path w="419735" h="3164204">
                <a:moveTo>
                  <a:pt x="0" y="0"/>
                </a:moveTo>
                <a:lnTo>
                  <a:pt x="0" y="3164078"/>
                </a:lnTo>
                <a:lnTo>
                  <a:pt x="419608" y="3164078"/>
                </a:lnTo>
              </a:path>
            </a:pathLst>
          </a:custGeom>
          <a:ln w="25399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51124" y="1997900"/>
            <a:ext cx="3028922" cy="204613"/>
          </a:xfrm>
          <a:custGeom>
            <a:avLst/>
            <a:gdLst/>
            <a:ahLst/>
            <a:cxnLst/>
            <a:rect l="l" t="t" r="r" b="b"/>
            <a:pathLst>
              <a:path w="6992620" h="458470">
                <a:moveTo>
                  <a:pt x="6938137" y="0"/>
                </a:moveTo>
                <a:lnTo>
                  <a:pt x="54229" y="0"/>
                </a:lnTo>
                <a:lnTo>
                  <a:pt x="33111" y="3609"/>
                </a:lnTo>
                <a:lnTo>
                  <a:pt x="15875" y="13446"/>
                </a:lnTo>
                <a:lnTo>
                  <a:pt x="4258" y="28021"/>
                </a:lnTo>
                <a:lnTo>
                  <a:pt x="0" y="45846"/>
                </a:lnTo>
                <a:lnTo>
                  <a:pt x="0" y="412241"/>
                </a:lnTo>
                <a:lnTo>
                  <a:pt x="4258" y="430067"/>
                </a:lnTo>
                <a:lnTo>
                  <a:pt x="15875" y="444642"/>
                </a:lnTo>
                <a:lnTo>
                  <a:pt x="33111" y="454479"/>
                </a:lnTo>
                <a:lnTo>
                  <a:pt x="54229" y="458088"/>
                </a:lnTo>
                <a:lnTo>
                  <a:pt x="6938137" y="458088"/>
                </a:lnTo>
                <a:lnTo>
                  <a:pt x="6959181" y="454479"/>
                </a:lnTo>
                <a:lnTo>
                  <a:pt x="6976379" y="444642"/>
                </a:lnTo>
                <a:lnTo>
                  <a:pt x="6987982" y="430067"/>
                </a:lnTo>
                <a:lnTo>
                  <a:pt x="6992239" y="412241"/>
                </a:lnTo>
                <a:lnTo>
                  <a:pt x="6992239" y="45846"/>
                </a:lnTo>
                <a:lnTo>
                  <a:pt x="6987982" y="28021"/>
                </a:lnTo>
                <a:lnTo>
                  <a:pt x="6976379" y="13446"/>
                </a:lnTo>
                <a:lnTo>
                  <a:pt x="6959181" y="3609"/>
                </a:lnTo>
                <a:lnTo>
                  <a:pt x="6938137" y="0"/>
                </a:lnTo>
                <a:close/>
              </a:path>
            </a:pathLst>
          </a:custGeom>
          <a:solidFill>
            <a:srgbClr val="94B3D6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51124" y="1997900"/>
            <a:ext cx="3028922" cy="204613"/>
          </a:xfrm>
          <a:custGeom>
            <a:avLst/>
            <a:gdLst/>
            <a:ahLst/>
            <a:cxnLst/>
            <a:rect l="l" t="t" r="r" b="b"/>
            <a:pathLst>
              <a:path w="6992620" h="458470">
                <a:moveTo>
                  <a:pt x="0" y="45846"/>
                </a:moveTo>
                <a:lnTo>
                  <a:pt x="4258" y="28021"/>
                </a:lnTo>
                <a:lnTo>
                  <a:pt x="15875" y="13446"/>
                </a:lnTo>
                <a:lnTo>
                  <a:pt x="33111" y="3609"/>
                </a:lnTo>
                <a:lnTo>
                  <a:pt x="54229" y="0"/>
                </a:lnTo>
                <a:lnTo>
                  <a:pt x="6938137" y="0"/>
                </a:lnTo>
                <a:lnTo>
                  <a:pt x="6959181" y="3609"/>
                </a:lnTo>
                <a:lnTo>
                  <a:pt x="6976379" y="13446"/>
                </a:lnTo>
                <a:lnTo>
                  <a:pt x="6987982" y="28021"/>
                </a:lnTo>
                <a:lnTo>
                  <a:pt x="6992239" y="45846"/>
                </a:lnTo>
                <a:lnTo>
                  <a:pt x="6992239" y="98200"/>
                </a:lnTo>
                <a:lnTo>
                  <a:pt x="6992239" y="150542"/>
                </a:lnTo>
                <a:lnTo>
                  <a:pt x="6992239" y="412241"/>
                </a:lnTo>
                <a:lnTo>
                  <a:pt x="6987982" y="430067"/>
                </a:lnTo>
                <a:lnTo>
                  <a:pt x="6976379" y="444642"/>
                </a:lnTo>
                <a:lnTo>
                  <a:pt x="6959181" y="454479"/>
                </a:lnTo>
                <a:lnTo>
                  <a:pt x="6938137" y="458088"/>
                </a:lnTo>
                <a:lnTo>
                  <a:pt x="54229" y="458088"/>
                </a:lnTo>
                <a:lnTo>
                  <a:pt x="33111" y="454479"/>
                </a:lnTo>
                <a:lnTo>
                  <a:pt x="15875" y="444642"/>
                </a:lnTo>
                <a:lnTo>
                  <a:pt x="4258" y="430067"/>
                </a:lnTo>
                <a:lnTo>
                  <a:pt x="0" y="412241"/>
                </a:lnTo>
                <a:lnTo>
                  <a:pt x="0" y="45846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58089" y="688034"/>
            <a:ext cx="181812" cy="1682535"/>
          </a:xfrm>
          <a:custGeom>
            <a:avLst/>
            <a:gdLst/>
            <a:ahLst/>
            <a:cxnLst/>
            <a:rect l="l" t="t" r="r" b="b"/>
            <a:pathLst>
              <a:path w="419735" h="3769995">
                <a:moveTo>
                  <a:pt x="0" y="0"/>
                </a:moveTo>
                <a:lnTo>
                  <a:pt x="0" y="3769614"/>
                </a:lnTo>
                <a:lnTo>
                  <a:pt x="419608" y="3769614"/>
                </a:lnTo>
              </a:path>
            </a:pathLst>
          </a:custGeom>
          <a:ln w="25400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1124" y="2268149"/>
            <a:ext cx="3017094" cy="204613"/>
          </a:xfrm>
          <a:custGeom>
            <a:avLst/>
            <a:gdLst/>
            <a:ahLst/>
            <a:cxnLst/>
            <a:rect l="l" t="t" r="r" b="b"/>
            <a:pathLst>
              <a:path w="6965315" h="458470">
                <a:moveTo>
                  <a:pt x="6916420" y="0"/>
                </a:moveTo>
                <a:lnTo>
                  <a:pt x="48641" y="0"/>
                </a:lnTo>
                <a:lnTo>
                  <a:pt x="29735" y="3609"/>
                </a:lnTo>
                <a:lnTo>
                  <a:pt x="14271" y="13446"/>
                </a:lnTo>
                <a:lnTo>
                  <a:pt x="3831" y="28021"/>
                </a:lnTo>
                <a:lnTo>
                  <a:pt x="0" y="45847"/>
                </a:lnTo>
                <a:lnTo>
                  <a:pt x="0" y="412369"/>
                </a:lnTo>
                <a:lnTo>
                  <a:pt x="3831" y="430174"/>
                </a:lnTo>
                <a:lnTo>
                  <a:pt x="14271" y="444706"/>
                </a:lnTo>
                <a:lnTo>
                  <a:pt x="29735" y="454499"/>
                </a:lnTo>
                <a:lnTo>
                  <a:pt x="48641" y="458089"/>
                </a:lnTo>
                <a:lnTo>
                  <a:pt x="6916420" y="458089"/>
                </a:lnTo>
                <a:lnTo>
                  <a:pt x="6935378" y="454499"/>
                </a:lnTo>
                <a:lnTo>
                  <a:pt x="6950837" y="444706"/>
                </a:lnTo>
                <a:lnTo>
                  <a:pt x="6961247" y="430174"/>
                </a:lnTo>
                <a:lnTo>
                  <a:pt x="6965061" y="412369"/>
                </a:lnTo>
                <a:lnTo>
                  <a:pt x="6965061" y="45847"/>
                </a:lnTo>
                <a:lnTo>
                  <a:pt x="6961247" y="28021"/>
                </a:lnTo>
                <a:lnTo>
                  <a:pt x="6950837" y="13446"/>
                </a:lnTo>
                <a:lnTo>
                  <a:pt x="6935378" y="3609"/>
                </a:lnTo>
                <a:lnTo>
                  <a:pt x="6916420" y="0"/>
                </a:lnTo>
                <a:close/>
              </a:path>
            </a:pathLst>
          </a:custGeom>
          <a:solidFill>
            <a:srgbClr val="C4BC96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51124" y="2268149"/>
            <a:ext cx="3017094" cy="204613"/>
          </a:xfrm>
          <a:custGeom>
            <a:avLst/>
            <a:gdLst/>
            <a:ahLst/>
            <a:cxnLst/>
            <a:rect l="l" t="t" r="r" b="b"/>
            <a:pathLst>
              <a:path w="6965315" h="458470">
                <a:moveTo>
                  <a:pt x="0" y="45847"/>
                </a:moveTo>
                <a:lnTo>
                  <a:pt x="3831" y="28021"/>
                </a:lnTo>
                <a:lnTo>
                  <a:pt x="14271" y="13446"/>
                </a:lnTo>
                <a:lnTo>
                  <a:pt x="29735" y="3609"/>
                </a:lnTo>
                <a:lnTo>
                  <a:pt x="48641" y="0"/>
                </a:lnTo>
                <a:lnTo>
                  <a:pt x="6916420" y="0"/>
                </a:lnTo>
                <a:lnTo>
                  <a:pt x="6935378" y="3609"/>
                </a:lnTo>
                <a:lnTo>
                  <a:pt x="6950837" y="13446"/>
                </a:lnTo>
                <a:lnTo>
                  <a:pt x="6961247" y="28021"/>
                </a:lnTo>
                <a:lnTo>
                  <a:pt x="6965061" y="45847"/>
                </a:lnTo>
                <a:lnTo>
                  <a:pt x="6965061" y="412369"/>
                </a:lnTo>
                <a:lnTo>
                  <a:pt x="6961247" y="430174"/>
                </a:lnTo>
                <a:lnTo>
                  <a:pt x="6950837" y="444706"/>
                </a:lnTo>
                <a:lnTo>
                  <a:pt x="6935378" y="454499"/>
                </a:lnTo>
                <a:lnTo>
                  <a:pt x="6916420" y="458089"/>
                </a:lnTo>
                <a:lnTo>
                  <a:pt x="48641" y="458089"/>
                </a:lnTo>
                <a:lnTo>
                  <a:pt x="29735" y="454499"/>
                </a:lnTo>
                <a:lnTo>
                  <a:pt x="14271" y="444706"/>
                </a:lnTo>
                <a:lnTo>
                  <a:pt x="3831" y="430174"/>
                </a:lnTo>
                <a:lnTo>
                  <a:pt x="0" y="412369"/>
                </a:lnTo>
                <a:lnTo>
                  <a:pt x="0" y="45847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58089" y="688033"/>
            <a:ext cx="181812" cy="1954314"/>
          </a:xfrm>
          <a:custGeom>
            <a:avLst/>
            <a:gdLst/>
            <a:ahLst/>
            <a:cxnLst/>
            <a:rect l="l" t="t" r="r" b="b"/>
            <a:pathLst>
              <a:path w="419735" h="4378960">
                <a:moveTo>
                  <a:pt x="0" y="0"/>
                </a:moveTo>
                <a:lnTo>
                  <a:pt x="0" y="4378477"/>
                </a:lnTo>
                <a:lnTo>
                  <a:pt x="419608" y="4378477"/>
                </a:lnTo>
              </a:path>
            </a:pathLst>
          </a:custGeom>
          <a:ln w="25399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51124" y="2539978"/>
            <a:ext cx="3017094" cy="204330"/>
          </a:xfrm>
          <a:custGeom>
            <a:avLst/>
            <a:gdLst/>
            <a:ahLst/>
            <a:cxnLst/>
            <a:rect l="l" t="t" r="r" b="b"/>
            <a:pathLst>
              <a:path w="6965315" h="457835">
                <a:moveTo>
                  <a:pt x="6915531" y="0"/>
                </a:moveTo>
                <a:lnTo>
                  <a:pt x="49656" y="0"/>
                </a:lnTo>
                <a:lnTo>
                  <a:pt x="30325" y="3597"/>
                </a:lnTo>
                <a:lnTo>
                  <a:pt x="14541" y="13409"/>
                </a:lnTo>
                <a:lnTo>
                  <a:pt x="3901" y="27962"/>
                </a:lnTo>
                <a:lnTo>
                  <a:pt x="0" y="45783"/>
                </a:lnTo>
                <a:lnTo>
                  <a:pt x="0" y="412013"/>
                </a:lnTo>
                <a:lnTo>
                  <a:pt x="3901" y="429834"/>
                </a:lnTo>
                <a:lnTo>
                  <a:pt x="14541" y="444387"/>
                </a:lnTo>
                <a:lnTo>
                  <a:pt x="30325" y="454199"/>
                </a:lnTo>
                <a:lnTo>
                  <a:pt x="49656" y="457796"/>
                </a:lnTo>
                <a:lnTo>
                  <a:pt x="6915531" y="457796"/>
                </a:lnTo>
                <a:lnTo>
                  <a:pt x="6934842" y="454199"/>
                </a:lnTo>
                <a:lnTo>
                  <a:pt x="6950583" y="444387"/>
                </a:lnTo>
                <a:lnTo>
                  <a:pt x="6961179" y="429834"/>
                </a:lnTo>
                <a:lnTo>
                  <a:pt x="6965061" y="412013"/>
                </a:lnTo>
                <a:lnTo>
                  <a:pt x="6965061" y="45783"/>
                </a:lnTo>
                <a:lnTo>
                  <a:pt x="6961179" y="27962"/>
                </a:lnTo>
                <a:lnTo>
                  <a:pt x="6950583" y="13409"/>
                </a:lnTo>
                <a:lnTo>
                  <a:pt x="6934842" y="3597"/>
                </a:lnTo>
                <a:lnTo>
                  <a:pt x="6915531" y="0"/>
                </a:lnTo>
                <a:close/>
              </a:path>
            </a:pathLst>
          </a:custGeom>
          <a:solidFill>
            <a:srgbClr val="FFFF99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51124" y="2539978"/>
            <a:ext cx="3017094" cy="204330"/>
          </a:xfrm>
          <a:custGeom>
            <a:avLst/>
            <a:gdLst/>
            <a:ahLst/>
            <a:cxnLst/>
            <a:rect l="l" t="t" r="r" b="b"/>
            <a:pathLst>
              <a:path w="6965315" h="457835">
                <a:moveTo>
                  <a:pt x="0" y="45783"/>
                </a:moveTo>
                <a:lnTo>
                  <a:pt x="3901" y="27962"/>
                </a:lnTo>
                <a:lnTo>
                  <a:pt x="14541" y="13409"/>
                </a:lnTo>
                <a:lnTo>
                  <a:pt x="30325" y="3597"/>
                </a:lnTo>
                <a:lnTo>
                  <a:pt x="49656" y="0"/>
                </a:lnTo>
                <a:lnTo>
                  <a:pt x="6915531" y="0"/>
                </a:lnTo>
                <a:lnTo>
                  <a:pt x="6934842" y="3597"/>
                </a:lnTo>
                <a:lnTo>
                  <a:pt x="6950583" y="13409"/>
                </a:lnTo>
                <a:lnTo>
                  <a:pt x="6961179" y="27962"/>
                </a:lnTo>
                <a:lnTo>
                  <a:pt x="6965061" y="45783"/>
                </a:lnTo>
                <a:lnTo>
                  <a:pt x="6965061" y="412013"/>
                </a:lnTo>
                <a:lnTo>
                  <a:pt x="6961179" y="429834"/>
                </a:lnTo>
                <a:lnTo>
                  <a:pt x="6950583" y="444387"/>
                </a:lnTo>
                <a:lnTo>
                  <a:pt x="6934842" y="454199"/>
                </a:lnTo>
                <a:lnTo>
                  <a:pt x="6915531" y="457796"/>
                </a:lnTo>
                <a:lnTo>
                  <a:pt x="49656" y="457796"/>
                </a:lnTo>
                <a:lnTo>
                  <a:pt x="30325" y="454199"/>
                </a:lnTo>
                <a:lnTo>
                  <a:pt x="14541" y="444387"/>
                </a:lnTo>
                <a:lnTo>
                  <a:pt x="3901" y="429834"/>
                </a:lnTo>
                <a:lnTo>
                  <a:pt x="0" y="412013"/>
                </a:lnTo>
                <a:lnTo>
                  <a:pt x="0" y="45783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61026" y="866008"/>
            <a:ext cx="3012418" cy="1872523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700" spc="-4" dirty="0">
                <a:latin typeface="Calibri"/>
                <a:cs typeface="Calibri"/>
              </a:rPr>
              <a:t>Cho phép </a:t>
            </a:r>
            <a:r>
              <a:rPr sz="700" spc="-2" dirty="0">
                <a:latin typeface="Calibri"/>
                <a:cs typeface="Calibri"/>
              </a:rPr>
              <a:t>người dùng </a:t>
            </a:r>
            <a:r>
              <a:rPr sz="700" spc="-4" dirty="0">
                <a:latin typeface="Calibri"/>
                <a:cs typeface="Calibri"/>
              </a:rPr>
              <a:t>vẽ </a:t>
            </a:r>
            <a:r>
              <a:rPr sz="700" spc="-2" dirty="0">
                <a:latin typeface="Calibri"/>
                <a:cs typeface="Calibri"/>
              </a:rPr>
              <a:t>2D </a:t>
            </a:r>
            <a:r>
              <a:rPr sz="700" spc="-4" dirty="0">
                <a:latin typeface="Calibri"/>
                <a:cs typeface="Calibri"/>
              </a:rPr>
              <a:t>trên </a:t>
            </a:r>
            <a:r>
              <a:rPr sz="700" spc="-2" dirty="0">
                <a:latin typeface="Calibri"/>
                <a:cs typeface="Calibri"/>
              </a:rPr>
              <a:t>bề </a:t>
            </a:r>
            <a:r>
              <a:rPr sz="700" spc="-4" dirty="0">
                <a:latin typeface="Calibri"/>
                <a:cs typeface="Calibri"/>
              </a:rPr>
              <a:t>mặt </a:t>
            </a:r>
            <a:r>
              <a:rPr sz="700" spc="-2" dirty="0">
                <a:latin typeface="Calibri"/>
                <a:cs typeface="Calibri"/>
              </a:rPr>
              <a:t>của </a:t>
            </a:r>
            <a:r>
              <a:rPr sz="700" spc="-7" dirty="0">
                <a:latin typeface="Calibri"/>
                <a:cs typeface="Calibri"/>
              </a:rPr>
              <a:t>trang </a:t>
            </a:r>
            <a:r>
              <a:rPr sz="700" spc="-2" dirty="0">
                <a:latin typeface="Calibri"/>
                <a:cs typeface="Calibri"/>
              </a:rPr>
              <a:t>mà không </a:t>
            </a:r>
            <a:r>
              <a:rPr sz="700" spc="-4" dirty="0">
                <a:latin typeface="Calibri"/>
                <a:cs typeface="Calibri"/>
              </a:rPr>
              <a:t>cần</a:t>
            </a:r>
            <a:r>
              <a:rPr sz="700" spc="55" dirty="0">
                <a:latin typeface="Calibri"/>
                <a:cs typeface="Calibri"/>
              </a:rPr>
              <a:t> </a:t>
            </a:r>
            <a:r>
              <a:rPr sz="700" spc="-2" dirty="0">
                <a:latin typeface="Calibri"/>
                <a:cs typeface="Calibri"/>
              </a:rPr>
              <a:t>plug-ins.</a:t>
            </a:r>
            <a:endParaRPr sz="7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700" dirty="0">
              <a:latin typeface="Times New Roman"/>
              <a:cs typeface="Times New Roman"/>
            </a:endParaRPr>
          </a:p>
          <a:p>
            <a:pPr marL="5571">
              <a:spcBef>
                <a:spcPts val="483"/>
              </a:spcBef>
            </a:pPr>
            <a:r>
              <a:rPr sz="700" spc="-2" dirty="0">
                <a:latin typeface="Calibri"/>
                <a:cs typeface="Calibri"/>
              </a:rPr>
              <a:t>Sử dụng </a:t>
            </a:r>
            <a:r>
              <a:rPr sz="700" spc="-11" dirty="0">
                <a:latin typeface="Calibri"/>
                <a:cs typeface="Calibri"/>
              </a:rPr>
              <a:t>Web </a:t>
            </a:r>
            <a:r>
              <a:rPr sz="700" spc="-13" dirty="0">
                <a:latin typeface="Calibri"/>
                <a:cs typeface="Calibri"/>
              </a:rPr>
              <a:t>Workers </a:t>
            </a:r>
            <a:r>
              <a:rPr sz="700" spc="-2" dirty="0">
                <a:latin typeface="Calibri"/>
                <a:cs typeface="Calibri"/>
              </a:rPr>
              <a:t>để </a:t>
            </a:r>
            <a:r>
              <a:rPr sz="700" spc="-4" dirty="0">
                <a:latin typeface="Calibri"/>
                <a:cs typeface="Calibri"/>
              </a:rPr>
              <a:t>tăng </a:t>
            </a:r>
            <a:r>
              <a:rPr sz="700" spc="-2" dirty="0">
                <a:latin typeface="Calibri"/>
                <a:cs typeface="Calibri"/>
              </a:rPr>
              <a:t>việc thực </a:t>
            </a:r>
            <a:r>
              <a:rPr sz="700" spc="-4" dirty="0">
                <a:latin typeface="Calibri"/>
                <a:cs typeface="Calibri"/>
              </a:rPr>
              <a:t>hiện </a:t>
            </a:r>
            <a:r>
              <a:rPr sz="700" spc="-2" dirty="0">
                <a:latin typeface="Calibri"/>
                <a:cs typeface="Calibri"/>
              </a:rPr>
              <a:t>tính </a:t>
            </a:r>
            <a:r>
              <a:rPr sz="700" spc="-4" dirty="0">
                <a:latin typeface="Calibri"/>
                <a:cs typeface="Calibri"/>
              </a:rPr>
              <a:t>toán </a:t>
            </a:r>
            <a:r>
              <a:rPr sz="700" spc="-2" dirty="0">
                <a:latin typeface="Calibri"/>
                <a:cs typeface="Calibri"/>
              </a:rPr>
              <a:t>tiên tiến </a:t>
            </a:r>
            <a:r>
              <a:rPr sz="700" spc="-4" dirty="0">
                <a:latin typeface="Calibri"/>
                <a:cs typeface="Calibri"/>
              </a:rPr>
              <a:t>trong</a:t>
            </a:r>
            <a:r>
              <a:rPr sz="700" spc="89" dirty="0">
                <a:latin typeface="Calibri"/>
                <a:cs typeface="Calibri"/>
              </a:rPr>
              <a:t> </a:t>
            </a:r>
            <a:r>
              <a:rPr sz="700" spc="-4" dirty="0">
                <a:latin typeface="Calibri"/>
                <a:cs typeface="Calibri"/>
              </a:rPr>
              <a:t>JavaScript.</a:t>
            </a:r>
            <a:endParaRPr sz="7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700" dirty="0">
              <a:latin typeface="Times New Roman"/>
              <a:cs typeface="Times New Roman"/>
            </a:endParaRPr>
          </a:p>
          <a:p>
            <a:pPr marL="6686" marR="2229">
              <a:lnSpc>
                <a:spcPts val="759"/>
              </a:lnSpc>
              <a:spcBef>
                <a:spcPts val="513"/>
              </a:spcBef>
            </a:pPr>
            <a:r>
              <a:rPr sz="700" spc="-13" dirty="0">
                <a:latin typeface="Calibri"/>
                <a:cs typeface="Calibri"/>
              </a:rPr>
              <a:t>Truy </a:t>
            </a:r>
            <a:r>
              <a:rPr sz="700" spc="-4" dirty="0">
                <a:latin typeface="Calibri"/>
                <a:cs typeface="Calibri"/>
              </a:rPr>
              <a:t>cập bất </a:t>
            </a:r>
            <a:r>
              <a:rPr sz="700" spc="13" dirty="0">
                <a:latin typeface="Calibri"/>
                <a:cs typeface="Calibri"/>
              </a:rPr>
              <a:t>kz </a:t>
            </a:r>
            <a:r>
              <a:rPr sz="700" spc="-2" dirty="0">
                <a:latin typeface="Calibri"/>
                <a:cs typeface="Calibri"/>
              </a:rPr>
              <a:t>dịch vụ </a:t>
            </a:r>
            <a:r>
              <a:rPr sz="700" spc="-11" dirty="0">
                <a:latin typeface="Calibri"/>
                <a:cs typeface="Calibri"/>
              </a:rPr>
              <a:t>Web </a:t>
            </a:r>
            <a:r>
              <a:rPr sz="700" spc="-2" dirty="0">
                <a:latin typeface="Calibri"/>
                <a:cs typeface="Calibri"/>
              </a:rPr>
              <a:t>nào </a:t>
            </a:r>
            <a:r>
              <a:rPr sz="700" spc="-9" dirty="0">
                <a:latin typeface="Calibri"/>
                <a:cs typeface="Calibri"/>
              </a:rPr>
              <a:t>và </a:t>
            </a:r>
            <a:r>
              <a:rPr sz="700" spc="-2" dirty="0">
                <a:latin typeface="Calibri"/>
                <a:cs typeface="Calibri"/>
              </a:rPr>
              <a:t>mang lại </a:t>
            </a:r>
            <a:r>
              <a:rPr sz="700" spc="-4" dirty="0">
                <a:latin typeface="Calibri"/>
                <a:cs typeface="Calibri"/>
              </a:rPr>
              <a:t>các </a:t>
            </a:r>
            <a:r>
              <a:rPr sz="700" spc="-2" dirty="0">
                <a:latin typeface="Calibri"/>
                <a:cs typeface="Calibri"/>
              </a:rPr>
              <a:t>dữ liệu cho </a:t>
            </a:r>
            <a:r>
              <a:rPr sz="700" spc="-4" dirty="0">
                <a:latin typeface="Calibri"/>
                <a:cs typeface="Calibri"/>
              </a:rPr>
              <a:t>các </a:t>
            </a:r>
            <a:r>
              <a:rPr sz="700" spc="-2" dirty="0">
                <a:latin typeface="Calibri"/>
                <a:cs typeface="Calibri"/>
              </a:rPr>
              <a:t>ứng dụng </a:t>
            </a:r>
            <a:r>
              <a:rPr sz="700" spc="-4" dirty="0">
                <a:latin typeface="Calibri"/>
                <a:cs typeface="Calibri"/>
              </a:rPr>
              <a:t>trong thời  </a:t>
            </a:r>
            <a:r>
              <a:rPr sz="700" spc="-2" dirty="0">
                <a:latin typeface="Calibri"/>
                <a:cs typeface="Calibri"/>
              </a:rPr>
              <a:t>gian</a:t>
            </a:r>
            <a:r>
              <a:rPr sz="700" spc="-13" dirty="0">
                <a:latin typeface="Calibri"/>
                <a:cs typeface="Calibri"/>
              </a:rPr>
              <a:t> </a:t>
            </a:r>
            <a:r>
              <a:rPr sz="700" spc="-4" dirty="0">
                <a:latin typeface="Calibri"/>
                <a:cs typeface="Calibri"/>
              </a:rPr>
              <a:t>thực.</a:t>
            </a:r>
            <a:endParaRPr sz="700" dirty="0">
              <a:latin typeface="Calibri"/>
              <a:cs typeface="Calibri"/>
            </a:endParaRPr>
          </a:p>
          <a:p>
            <a:pPr>
              <a:spcBef>
                <a:spcPts val="22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9193"/>
            <a:r>
              <a:rPr sz="700" spc="-2" dirty="0">
                <a:latin typeface="Calibri"/>
                <a:cs typeface="Calibri"/>
              </a:rPr>
              <a:t>Không </a:t>
            </a:r>
            <a:r>
              <a:rPr sz="700" spc="-7" dirty="0">
                <a:latin typeface="Calibri"/>
                <a:cs typeface="Calibri"/>
              </a:rPr>
              <a:t>yêu </a:t>
            </a:r>
            <a:r>
              <a:rPr sz="700" spc="-4" dirty="0">
                <a:latin typeface="Calibri"/>
                <a:cs typeface="Calibri"/>
              </a:rPr>
              <a:t>cầu bất </a:t>
            </a:r>
            <a:r>
              <a:rPr sz="700" spc="13" dirty="0">
                <a:latin typeface="Calibri"/>
                <a:cs typeface="Calibri"/>
              </a:rPr>
              <a:t>kz </a:t>
            </a:r>
            <a:r>
              <a:rPr sz="700" spc="-2" dirty="0">
                <a:latin typeface="Calibri"/>
                <a:cs typeface="Calibri"/>
              </a:rPr>
              <a:t>một plug-in nào </a:t>
            </a:r>
            <a:r>
              <a:rPr sz="700" spc="-4" dirty="0">
                <a:latin typeface="Calibri"/>
                <a:cs typeface="Calibri"/>
              </a:rPr>
              <a:t>khi chạy</a:t>
            </a:r>
            <a:r>
              <a:rPr sz="700" dirty="0">
                <a:latin typeface="Calibri"/>
                <a:cs typeface="Calibri"/>
              </a:rPr>
              <a:t> </a:t>
            </a:r>
            <a:r>
              <a:rPr sz="700" spc="-2" dirty="0">
                <a:latin typeface="Calibri"/>
                <a:cs typeface="Calibri"/>
              </a:rPr>
              <a:t>video.</a:t>
            </a:r>
            <a:endParaRPr sz="7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700" dirty="0">
              <a:latin typeface="Times New Roman"/>
              <a:cs typeface="Times New Roman"/>
            </a:endParaRPr>
          </a:p>
          <a:p>
            <a:pPr marL="9193">
              <a:spcBef>
                <a:spcPts val="513"/>
              </a:spcBef>
            </a:pPr>
            <a:r>
              <a:rPr sz="700" spc="-4" dirty="0">
                <a:latin typeface="Calibri"/>
                <a:cs typeface="Calibri"/>
              </a:rPr>
              <a:t>Cho phép </a:t>
            </a:r>
            <a:r>
              <a:rPr sz="700" spc="-7" dirty="0">
                <a:latin typeface="Calibri"/>
                <a:cs typeface="Calibri"/>
              </a:rPr>
              <a:t>tạo và </a:t>
            </a:r>
            <a:r>
              <a:rPr sz="700" spc="-2" dirty="0">
                <a:latin typeface="Calibri"/>
                <a:cs typeface="Calibri"/>
              </a:rPr>
              <a:t>điều khiển riêng sử dụng </a:t>
            </a:r>
            <a:r>
              <a:rPr sz="700" spc="-4" dirty="0">
                <a:latin typeface="Calibri"/>
                <a:cs typeface="Calibri"/>
              </a:rPr>
              <a:t>JavaScript </a:t>
            </a:r>
            <a:r>
              <a:rPr sz="700" spc="-7" dirty="0">
                <a:latin typeface="Calibri"/>
                <a:cs typeface="Calibri"/>
              </a:rPr>
              <a:t>và</a:t>
            </a:r>
            <a:r>
              <a:rPr sz="700" spc="55" dirty="0">
                <a:latin typeface="Calibri"/>
                <a:cs typeface="Calibri"/>
              </a:rPr>
              <a:t> </a:t>
            </a:r>
            <a:r>
              <a:rPr sz="700" spc="-4" dirty="0">
                <a:latin typeface="Calibri"/>
                <a:cs typeface="Calibri"/>
              </a:rPr>
              <a:t>HTML.</a:t>
            </a:r>
            <a:endParaRPr sz="700" dirty="0">
              <a:latin typeface="Calibri"/>
              <a:cs typeface="Calibri"/>
            </a:endParaRPr>
          </a:p>
          <a:p>
            <a:pPr marL="9193" marR="640721">
              <a:lnSpc>
                <a:spcPts val="2101"/>
              </a:lnSpc>
              <a:spcBef>
                <a:spcPts val="270"/>
              </a:spcBef>
            </a:pPr>
            <a:r>
              <a:rPr sz="700" spc="-2" dirty="0">
                <a:latin typeface="Calibri"/>
                <a:cs typeface="Calibri"/>
              </a:rPr>
              <a:t>Sử dụng lưu trữ cục bộ của trình </a:t>
            </a:r>
            <a:r>
              <a:rPr sz="700" spc="-7" dirty="0">
                <a:latin typeface="Calibri"/>
                <a:cs typeface="Calibri"/>
              </a:rPr>
              <a:t>duyệt </a:t>
            </a:r>
            <a:r>
              <a:rPr sz="700" spc="-2" dirty="0">
                <a:latin typeface="Calibri"/>
                <a:cs typeface="Calibri"/>
              </a:rPr>
              <a:t>mà </a:t>
            </a:r>
            <a:r>
              <a:rPr sz="700" spc="-4" dirty="0">
                <a:latin typeface="Calibri"/>
                <a:cs typeface="Calibri"/>
              </a:rPr>
              <a:t>không </a:t>
            </a:r>
            <a:r>
              <a:rPr sz="700" spc="-2" dirty="0">
                <a:latin typeface="Calibri"/>
                <a:cs typeface="Calibri"/>
              </a:rPr>
              <a:t>sử dụng </a:t>
            </a:r>
            <a:r>
              <a:rPr sz="700" spc="-4" dirty="0">
                <a:latin typeface="Calibri"/>
                <a:cs typeface="Calibri"/>
              </a:rPr>
              <a:t>cookies.  </a:t>
            </a:r>
            <a:r>
              <a:rPr sz="700" spc="-2" dirty="0">
                <a:latin typeface="Calibri"/>
                <a:cs typeface="Calibri"/>
              </a:rPr>
              <a:t>Có thể thực thi </a:t>
            </a:r>
            <a:r>
              <a:rPr sz="700" spc="-7" dirty="0">
                <a:latin typeface="Calibri"/>
                <a:cs typeface="Calibri"/>
              </a:rPr>
              <a:t>đầy </a:t>
            </a:r>
            <a:r>
              <a:rPr sz="700" spc="-4" dirty="0">
                <a:latin typeface="Calibri"/>
                <a:cs typeface="Calibri"/>
              </a:rPr>
              <a:t>đủ </a:t>
            </a:r>
            <a:r>
              <a:rPr sz="700" spc="-2" dirty="0">
                <a:latin typeface="Calibri"/>
                <a:cs typeface="Calibri"/>
              </a:rPr>
              <a:t>video </a:t>
            </a:r>
            <a:r>
              <a:rPr sz="700" spc="-4" dirty="0">
                <a:latin typeface="Calibri"/>
                <a:cs typeface="Calibri"/>
              </a:rPr>
              <a:t>bên trong </a:t>
            </a:r>
            <a:r>
              <a:rPr sz="700" spc="-2" dirty="0">
                <a:latin typeface="Calibri"/>
                <a:cs typeface="Calibri"/>
              </a:rPr>
              <a:t>trình</a:t>
            </a:r>
            <a:r>
              <a:rPr sz="700" spc="29" dirty="0">
                <a:latin typeface="Calibri"/>
                <a:cs typeface="Calibri"/>
              </a:rPr>
              <a:t> </a:t>
            </a:r>
            <a:r>
              <a:rPr sz="700" spc="-7" dirty="0">
                <a:latin typeface="Calibri"/>
                <a:cs typeface="Calibri"/>
              </a:rPr>
              <a:t>duyệt.</a:t>
            </a:r>
            <a:endParaRPr sz="7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3127" y="85449"/>
            <a:ext cx="3596638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z="1100" b="1" spc="-9" dirty="0">
                <a:solidFill>
                  <a:srgbClr val="7030A0"/>
                </a:solidFill>
                <a:latin typeface="+mn-lt"/>
              </a:rPr>
              <a:t>JAVASCRIPT</a:t>
            </a:r>
            <a:r>
              <a:rPr lang="vi-VN" sz="1100" b="1" spc="-33" dirty="0">
                <a:solidFill>
                  <a:srgbClr val="7030A0"/>
                </a:solidFill>
                <a:latin typeface="+mn-lt"/>
              </a:rPr>
              <a:t> </a:t>
            </a: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2-2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body" idx="1"/>
          </p:nvPr>
        </p:nvSpPr>
        <p:spPr>
          <a:xfrm>
            <a:off x="318443" y="2652607"/>
            <a:ext cx="3416201" cy="107937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302532">
              <a:lnSpc>
                <a:spcPts val="801"/>
              </a:lnSpc>
              <a:spcBef>
                <a:spcPts val="42"/>
              </a:spcBef>
            </a:pPr>
            <a:endParaRPr spc="-4" dirty="0"/>
          </a:p>
        </p:txBody>
      </p:sp>
      <p:sp>
        <p:nvSpPr>
          <p:cNvPr id="20" name="object 20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25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30651" y="865384"/>
            <a:ext cx="2141315" cy="186193"/>
          </a:xfrm>
          <a:custGeom>
            <a:avLst/>
            <a:gdLst/>
            <a:ahLst/>
            <a:cxnLst/>
            <a:rect l="l" t="t" r="r" b="b"/>
            <a:pathLst>
              <a:path w="4943475" h="417194">
                <a:moveTo>
                  <a:pt x="4901107" y="0"/>
                </a:moveTo>
                <a:lnTo>
                  <a:pt x="41668" y="0"/>
                </a:lnTo>
                <a:lnTo>
                  <a:pt x="25449" y="3276"/>
                </a:lnTo>
                <a:lnTo>
                  <a:pt x="12204" y="12207"/>
                </a:lnTo>
                <a:lnTo>
                  <a:pt x="3274" y="25449"/>
                </a:lnTo>
                <a:lnTo>
                  <a:pt x="0" y="41655"/>
                </a:lnTo>
                <a:lnTo>
                  <a:pt x="0" y="375030"/>
                </a:lnTo>
                <a:lnTo>
                  <a:pt x="3274" y="391237"/>
                </a:lnTo>
                <a:lnTo>
                  <a:pt x="12204" y="404479"/>
                </a:lnTo>
                <a:lnTo>
                  <a:pt x="25449" y="413410"/>
                </a:lnTo>
                <a:lnTo>
                  <a:pt x="41668" y="416687"/>
                </a:lnTo>
                <a:lnTo>
                  <a:pt x="4901107" y="416687"/>
                </a:lnTo>
                <a:lnTo>
                  <a:pt x="4917387" y="413410"/>
                </a:lnTo>
                <a:lnTo>
                  <a:pt x="4930667" y="404479"/>
                </a:lnTo>
                <a:lnTo>
                  <a:pt x="4939612" y="391237"/>
                </a:lnTo>
                <a:lnTo>
                  <a:pt x="4942890" y="375030"/>
                </a:lnTo>
                <a:lnTo>
                  <a:pt x="4942890" y="41655"/>
                </a:lnTo>
                <a:lnTo>
                  <a:pt x="4939612" y="25449"/>
                </a:lnTo>
                <a:lnTo>
                  <a:pt x="4930667" y="12207"/>
                </a:lnTo>
                <a:lnTo>
                  <a:pt x="4917387" y="3276"/>
                </a:lnTo>
                <a:lnTo>
                  <a:pt x="4901107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50312" y="854196"/>
            <a:ext cx="1357954" cy="344180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z="1100" spc="-2" dirty="0">
                <a:solidFill>
                  <a:srgbClr val="FFFFFF"/>
                </a:solidFill>
                <a:latin typeface="Calibri"/>
                <a:cs typeface="Calibri"/>
              </a:rPr>
              <a:t>Chức năng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của</a:t>
            </a:r>
            <a:r>
              <a:rPr sz="1100" spc="-3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4" dirty="0">
                <a:solidFill>
                  <a:srgbClr val="FFFFFF"/>
                </a:solidFill>
                <a:latin typeface="Calibri"/>
                <a:cs typeface="Calibri"/>
              </a:rPr>
              <a:t>JavaScript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4755" y="1051350"/>
            <a:ext cx="178237" cy="248824"/>
          </a:xfrm>
          <a:custGeom>
            <a:avLst/>
            <a:gdLst/>
            <a:ahLst/>
            <a:cxnLst/>
            <a:rect l="l" t="t" r="r" b="b"/>
            <a:pathLst>
              <a:path w="411480" h="557530">
                <a:moveTo>
                  <a:pt x="0" y="0"/>
                </a:moveTo>
                <a:lnTo>
                  <a:pt x="0" y="557276"/>
                </a:lnTo>
                <a:lnTo>
                  <a:pt x="411403" y="557276"/>
                </a:lnTo>
              </a:path>
            </a:pathLst>
          </a:custGeom>
          <a:ln w="25400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2958" y="1122257"/>
            <a:ext cx="2876261" cy="280564"/>
          </a:xfrm>
          <a:custGeom>
            <a:avLst/>
            <a:gdLst/>
            <a:ahLst/>
            <a:cxnLst/>
            <a:rect l="l" t="t" r="r" b="b"/>
            <a:pathLst>
              <a:path w="6591300" h="628650">
                <a:moveTo>
                  <a:pt x="6542913" y="0"/>
                </a:moveTo>
                <a:lnTo>
                  <a:pt x="48260" y="0"/>
                </a:lnTo>
                <a:lnTo>
                  <a:pt x="29467" y="4947"/>
                </a:lnTo>
                <a:lnTo>
                  <a:pt x="14128" y="18430"/>
                </a:lnTo>
                <a:lnTo>
                  <a:pt x="3790" y="38415"/>
                </a:lnTo>
                <a:lnTo>
                  <a:pt x="0" y="62864"/>
                </a:lnTo>
                <a:lnTo>
                  <a:pt x="0" y="565530"/>
                </a:lnTo>
                <a:lnTo>
                  <a:pt x="3790" y="589960"/>
                </a:lnTo>
                <a:lnTo>
                  <a:pt x="14128" y="609901"/>
                </a:lnTo>
                <a:lnTo>
                  <a:pt x="29467" y="623341"/>
                </a:lnTo>
                <a:lnTo>
                  <a:pt x="48260" y="628269"/>
                </a:lnTo>
                <a:lnTo>
                  <a:pt x="6542913" y="628269"/>
                </a:lnTo>
                <a:lnTo>
                  <a:pt x="6561705" y="623341"/>
                </a:lnTo>
                <a:lnTo>
                  <a:pt x="6577044" y="609901"/>
                </a:lnTo>
                <a:lnTo>
                  <a:pt x="6587382" y="589960"/>
                </a:lnTo>
                <a:lnTo>
                  <a:pt x="6591173" y="565530"/>
                </a:lnTo>
                <a:lnTo>
                  <a:pt x="6591173" y="62864"/>
                </a:lnTo>
                <a:lnTo>
                  <a:pt x="6587382" y="38415"/>
                </a:lnTo>
                <a:lnTo>
                  <a:pt x="6577044" y="18430"/>
                </a:lnTo>
                <a:lnTo>
                  <a:pt x="6561705" y="4947"/>
                </a:lnTo>
                <a:lnTo>
                  <a:pt x="6542913" y="0"/>
                </a:lnTo>
                <a:close/>
              </a:path>
            </a:pathLst>
          </a:custGeom>
          <a:solidFill>
            <a:srgbClr val="CCC1DA">
              <a:alpha val="90194"/>
            </a:srgbClr>
          </a:solidFill>
        </p:spPr>
        <p:txBody>
          <a:bodyPr wrap="square" lIns="31586" tIns="15793" rIns="31586" bIns="0" rtlCol="0"/>
          <a:lstStyle/>
          <a:p>
            <a:r>
              <a:rPr lang="vi-VN" dirty="0" smtClean="0"/>
              <a:t>Giúp nhà thiết kế web chèn đoạn mã vào trong HTML mà không cần kiến thức.</a:t>
            </a:r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722958" y="1122257"/>
            <a:ext cx="2876261" cy="280564"/>
          </a:xfrm>
          <a:custGeom>
            <a:avLst/>
            <a:gdLst/>
            <a:ahLst/>
            <a:cxnLst/>
            <a:rect l="l" t="t" r="r" b="b"/>
            <a:pathLst>
              <a:path w="6591300" h="628650">
                <a:moveTo>
                  <a:pt x="0" y="62864"/>
                </a:moveTo>
                <a:lnTo>
                  <a:pt x="3790" y="38415"/>
                </a:lnTo>
                <a:lnTo>
                  <a:pt x="14128" y="18430"/>
                </a:lnTo>
                <a:lnTo>
                  <a:pt x="29467" y="4947"/>
                </a:lnTo>
                <a:lnTo>
                  <a:pt x="48260" y="0"/>
                </a:lnTo>
                <a:lnTo>
                  <a:pt x="6542913" y="0"/>
                </a:lnTo>
                <a:lnTo>
                  <a:pt x="6561705" y="4947"/>
                </a:lnTo>
                <a:lnTo>
                  <a:pt x="6577044" y="18430"/>
                </a:lnTo>
                <a:lnTo>
                  <a:pt x="6587382" y="38415"/>
                </a:lnTo>
                <a:lnTo>
                  <a:pt x="6591173" y="62864"/>
                </a:lnTo>
                <a:lnTo>
                  <a:pt x="6591173" y="565530"/>
                </a:lnTo>
                <a:lnTo>
                  <a:pt x="6587382" y="589960"/>
                </a:lnTo>
                <a:lnTo>
                  <a:pt x="6577044" y="609901"/>
                </a:lnTo>
                <a:lnTo>
                  <a:pt x="6561705" y="623341"/>
                </a:lnTo>
                <a:lnTo>
                  <a:pt x="6542913" y="628269"/>
                </a:lnTo>
                <a:lnTo>
                  <a:pt x="48260" y="628269"/>
                </a:lnTo>
                <a:lnTo>
                  <a:pt x="29467" y="623341"/>
                </a:lnTo>
                <a:lnTo>
                  <a:pt x="14128" y="609901"/>
                </a:lnTo>
                <a:lnTo>
                  <a:pt x="3790" y="589960"/>
                </a:lnTo>
                <a:lnTo>
                  <a:pt x="0" y="565530"/>
                </a:lnTo>
                <a:lnTo>
                  <a:pt x="0" y="62864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4755" y="1051350"/>
            <a:ext cx="178237" cy="567533"/>
          </a:xfrm>
          <a:custGeom>
            <a:avLst/>
            <a:gdLst/>
            <a:ahLst/>
            <a:cxnLst/>
            <a:rect l="l" t="t" r="r" b="b"/>
            <a:pathLst>
              <a:path w="411480" h="1174750">
                <a:moveTo>
                  <a:pt x="0" y="0"/>
                </a:moveTo>
                <a:lnTo>
                  <a:pt x="0" y="1174496"/>
                </a:lnTo>
                <a:lnTo>
                  <a:pt x="411403" y="1174496"/>
                </a:lnTo>
              </a:path>
            </a:pathLst>
          </a:custGeom>
          <a:ln w="25400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2958" y="1470666"/>
            <a:ext cx="2876261" cy="296434"/>
          </a:xfrm>
          <a:custGeom>
            <a:avLst/>
            <a:gdLst/>
            <a:ahLst/>
            <a:cxnLst/>
            <a:rect l="l" t="t" r="r" b="b"/>
            <a:pathLst>
              <a:path w="6591300" h="469900">
                <a:moveTo>
                  <a:pt x="6541897" y="0"/>
                </a:moveTo>
                <a:lnTo>
                  <a:pt x="49276" y="0"/>
                </a:lnTo>
                <a:lnTo>
                  <a:pt x="30110" y="3698"/>
                </a:lnTo>
                <a:lnTo>
                  <a:pt x="14446" y="13779"/>
                </a:lnTo>
                <a:lnTo>
                  <a:pt x="3877" y="28717"/>
                </a:lnTo>
                <a:lnTo>
                  <a:pt x="0" y="46989"/>
                </a:lnTo>
                <a:lnTo>
                  <a:pt x="0" y="422909"/>
                </a:lnTo>
                <a:lnTo>
                  <a:pt x="3877" y="441235"/>
                </a:lnTo>
                <a:lnTo>
                  <a:pt x="14446" y="456168"/>
                </a:lnTo>
                <a:lnTo>
                  <a:pt x="30110" y="466218"/>
                </a:lnTo>
                <a:lnTo>
                  <a:pt x="49276" y="469899"/>
                </a:lnTo>
                <a:lnTo>
                  <a:pt x="6541897" y="469899"/>
                </a:lnTo>
                <a:lnTo>
                  <a:pt x="6561062" y="466218"/>
                </a:lnTo>
                <a:lnTo>
                  <a:pt x="6576726" y="456168"/>
                </a:lnTo>
                <a:lnTo>
                  <a:pt x="6587295" y="441235"/>
                </a:lnTo>
                <a:lnTo>
                  <a:pt x="6591173" y="422909"/>
                </a:lnTo>
                <a:lnTo>
                  <a:pt x="6591173" y="46989"/>
                </a:lnTo>
                <a:lnTo>
                  <a:pt x="6587295" y="28717"/>
                </a:lnTo>
                <a:lnTo>
                  <a:pt x="6576726" y="13779"/>
                </a:lnTo>
                <a:lnTo>
                  <a:pt x="6561062" y="3698"/>
                </a:lnTo>
                <a:lnTo>
                  <a:pt x="6541897" y="0"/>
                </a:lnTo>
                <a:close/>
              </a:path>
            </a:pathLst>
          </a:custGeom>
          <a:solidFill>
            <a:srgbClr val="F9C090">
              <a:alpha val="90194"/>
            </a:srgbClr>
          </a:solidFill>
        </p:spPr>
        <p:txBody>
          <a:bodyPr wrap="square" lIns="31586" tIns="15793" rIns="31586" bIns="0" rtlCol="0"/>
          <a:lstStyle/>
          <a:p>
            <a:r>
              <a:rPr lang="vi-VN" dirty="0" smtClean="0"/>
              <a:t>Có thể sử dụng để thực hiện các sự kiện về những hành động người dùng nhất định.</a:t>
            </a:r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722958" y="1470666"/>
            <a:ext cx="2876261" cy="296434"/>
          </a:xfrm>
          <a:custGeom>
            <a:avLst/>
            <a:gdLst/>
            <a:ahLst/>
            <a:cxnLst/>
            <a:rect l="l" t="t" r="r" b="b"/>
            <a:pathLst>
              <a:path w="6591300" h="469900">
                <a:moveTo>
                  <a:pt x="0" y="46989"/>
                </a:moveTo>
                <a:lnTo>
                  <a:pt x="3877" y="28717"/>
                </a:lnTo>
                <a:lnTo>
                  <a:pt x="14446" y="13779"/>
                </a:lnTo>
                <a:lnTo>
                  <a:pt x="30110" y="3698"/>
                </a:lnTo>
                <a:lnTo>
                  <a:pt x="49276" y="0"/>
                </a:lnTo>
                <a:lnTo>
                  <a:pt x="6541897" y="0"/>
                </a:lnTo>
                <a:lnTo>
                  <a:pt x="6561062" y="3698"/>
                </a:lnTo>
                <a:lnTo>
                  <a:pt x="6576726" y="13779"/>
                </a:lnTo>
                <a:lnTo>
                  <a:pt x="6587295" y="28717"/>
                </a:lnTo>
                <a:lnTo>
                  <a:pt x="6591173" y="46989"/>
                </a:lnTo>
                <a:lnTo>
                  <a:pt x="6591173" y="422909"/>
                </a:lnTo>
                <a:lnTo>
                  <a:pt x="6587295" y="441235"/>
                </a:lnTo>
                <a:lnTo>
                  <a:pt x="6576726" y="456168"/>
                </a:lnTo>
                <a:lnTo>
                  <a:pt x="6561062" y="466218"/>
                </a:lnTo>
                <a:lnTo>
                  <a:pt x="6541897" y="469899"/>
                </a:lnTo>
                <a:lnTo>
                  <a:pt x="49276" y="469899"/>
                </a:lnTo>
                <a:lnTo>
                  <a:pt x="30110" y="466218"/>
                </a:lnTo>
                <a:lnTo>
                  <a:pt x="14446" y="456168"/>
                </a:lnTo>
                <a:lnTo>
                  <a:pt x="3877" y="441235"/>
                </a:lnTo>
                <a:lnTo>
                  <a:pt x="0" y="422909"/>
                </a:lnTo>
                <a:lnTo>
                  <a:pt x="0" y="46989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4755" y="1051350"/>
            <a:ext cx="178237" cy="909765"/>
          </a:xfrm>
          <a:custGeom>
            <a:avLst/>
            <a:gdLst/>
            <a:ahLst/>
            <a:cxnLst/>
            <a:rect l="l" t="t" r="r" b="b"/>
            <a:pathLst>
              <a:path w="411480" h="1883410">
                <a:moveTo>
                  <a:pt x="0" y="0"/>
                </a:moveTo>
                <a:lnTo>
                  <a:pt x="0" y="1883028"/>
                </a:lnTo>
                <a:lnTo>
                  <a:pt x="411403" y="1883028"/>
                </a:lnTo>
              </a:path>
            </a:pathLst>
          </a:custGeom>
          <a:ln w="25400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9280" y="1836420"/>
            <a:ext cx="2869939" cy="249390"/>
          </a:xfrm>
          <a:custGeom>
            <a:avLst/>
            <a:gdLst/>
            <a:ahLst/>
            <a:cxnLst/>
            <a:rect l="l" t="t" r="r" b="b"/>
            <a:pathLst>
              <a:path w="6625590" h="558800">
                <a:moveTo>
                  <a:pt x="6569837" y="0"/>
                </a:moveTo>
                <a:lnTo>
                  <a:pt x="55880" y="0"/>
                </a:lnTo>
                <a:lnTo>
                  <a:pt x="34129" y="4391"/>
                </a:lnTo>
                <a:lnTo>
                  <a:pt x="16367" y="16367"/>
                </a:lnTo>
                <a:lnTo>
                  <a:pt x="4391" y="34129"/>
                </a:lnTo>
                <a:lnTo>
                  <a:pt x="0" y="55880"/>
                </a:lnTo>
                <a:lnTo>
                  <a:pt x="0" y="502793"/>
                </a:lnTo>
                <a:lnTo>
                  <a:pt x="4391" y="524543"/>
                </a:lnTo>
                <a:lnTo>
                  <a:pt x="16367" y="542305"/>
                </a:lnTo>
                <a:lnTo>
                  <a:pt x="34129" y="554281"/>
                </a:lnTo>
                <a:lnTo>
                  <a:pt x="55880" y="558673"/>
                </a:lnTo>
                <a:lnTo>
                  <a:pt x="6569710" y="558673"/>
                </a:lnTo>
                <a:lnTo>
                  <a:pt x="6591460" y="554281"/>
                </a:lnTo>
                <a:lnTo>
                  <a:pt x="6609222" y="542305"/>
                </a:lnTo>
                <a:lnTo>
                  <a:pt x="6621198" y="524543"/>
                </a:lnTo>
                <a:lnTo>
                  <a:pt x="6625590" y="502793"/>
                </a:lnTo>
                <a:lnTo>
                  <a:pt x="6625590" y="55880"/>
                </a:lnTo>
                <a:lnTo>
                  <a:pt x="6621200" y="34129"/>
                </a:lnTo>
                <a:lnTo>
                  <a:pt x="6609238" y="16367"/>
                </a:lnTo>
                <a:lnTo>
                  <a:pt x="6591514" y="4391"/>
                </a:lnTo>
                <a:lnTo>
                  <a:pt x="6569837" y="0"/>
                </a:lnTo>
                <a:close/>
              </a:path>
            </a:pathLst>
          </a:custGeom>
          <a:solidFill>
            <a:srgbClr val="C3D59B">
              <a:alpha val="90194"/>
            </a:srgbClr>
          </a:solidFill>
        </p:spPr>
        <p:txBody>
          <a:bodyPr wrap="square" lIns="31586" tIns="47380" rIns="0" bIns="0" rtlCol="0"/>
          <a:lstStyle/>
          <a:p>
            <a:r>
              <a:rPr lang="vi-VN" dirty="0" smtClean="0"/>
              <a:t>Có thể thao tác với các phần tử HTML sử dụng JavaScript.</a:t>
            </a:r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729280" y="1836420"/>
            <a:ext cx="2869939" cy="249390"/>
          </a:xfrm>
          <a:custGeom>
            <a:avLst/>
            <a:gdLst/>
            <a:ahLst/>
            <a:cxnLst/>
            <a:rect l="l" t="t" r="r" b="b"/>
            <a:pathLst>
              <a:path w="6625590" h="558800">
                <a:moveTo>
                  <a:pt x="0" y="55880"/>
                </a:moveTo>
                <a:lnTo>
                  <a:pt x="4391" y="34129"/>
                </a:lnTo>
                <a:lnTo>
                  <a:pt x="16367" y="16367"/>
                </a:lnTo>
                <a:lnTo>
                  <a:pt x="34129" y="4391"/>
                </a:lnTo>
                <a:lnTo>
                  <a:pt x="55880" y="0"/>
                </a:lnTo>
                <a:lnTo>
                  <a:pt x="6569837" y="0"/>
                </a:lnTo>
                <a:lnTo>
                  <a:pt x="6591514" y="4391"/>
                </a:lnTo>
                <a:lnTo>
                  <a:pt x="6609238" y="16367"/>
                </a:lnTo>
                <a:lnTo>
                  <a:pt x="6621200" y="34129"/>
                </a:lnTo>
                <a:lnTo>
                  <a:pt x="6625590" y="55880"/>
                </a:lnTo>
                <a:lnTo>
                  <a:pt x="6625590" y="105537"/>
                </a:lnTo>
                <a:lnTo>
                  <a:pt x="6625590" y="155194"/>
                </a:lnTo>
                <a:lnTo>
                  <a:pt x="6625590" y="502793"/>
                </a:lnTo>
                <a:lnTo>
                  <a:pt x="6621198" y="524543"/>
                </a:lnTo>
                <a:lnTo>
                  <a:pt x="6609222" y="542305"/>
                </a:lnTo>
                <a:lnTo>
                  <a:pt x="6591460" y="554281"/>
                </a:lnTo>
                <a:lnTo>
                  <a:pt x="6569710" y="558673"/>
                </a:lnTo>
                <a:lnTo>
                  <a:pt x="55880" y="558673"/>
                </a:lnTo>
                <a:lnTo>
                  <a:pt x="34129" y="554281"/>
                </a:lnTo>
                <a:lnTo>
                  <a:pt x="16367" y="542305"/>
                </a:lnTo>
                <a:lnTo>
                  <a:pt x="4391" y="524543"/>
                </a:lnTo>
                <a:lnTo>
                  <a:pt x="0" y="502793"/>
                </a:lnTo>
                <a:lnTo>
                  <a:pt x="0" y="55880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4755" y="1051350"/>
            <a:ext cx="181812" cy="1237259"/>
          </a:xfrm>
          <a:custGeom>
            <a:avLst/>
            <a:gdLst/>
            <a:ahLst/>
            <a:cxnLst/>
            <a:rect l="l" t="t" r="r" b="b"/>
            <a:pathLst>
              <a:path w="419735" h="2538729">
                <a:moveTo>
                  <a:pt x="0" y="0"/>
                </a:moveTo>
                <a:lnTo>
                  <a:pt x="0" y="2538222"/>
                </a:lnTo>
                <a:lnTo>
                  <a:pt x="419658" y="2538222"/>
                </a:lnTo>
              </a:path>
            </a:pathLst>
          </a:custGeom>
          <a:ln w="25399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7984" y="2184177"/>
            <a:ext cx="2881235" cy="298391"/>
          </a:xfrm>
          <a:custGeom>
            <a:avLst/>
            <a:gdLst/>
            <a:ahLst/>
            <a:cxnLst/>
            <a:rect l="l" t="t" r="r" b="b"/>
            <a:pathLst>
              <a:path w="6583045" h="467995">
                <a:moveTo>
                  <a:pt x="6536055" y="0"/>
                </a:moveTo>
                <a:lnTo>
                  <a:pt x="46736" y="0"/>
                </a:lnTo>
                <a:lnTo>
                  <a:pt x="28557" y="3659"/>
                </a:lnTo>
                <a:lnTo>
                  <a:pt x="13700" y="13652"/>
                </a:lnTo>
                <a:lnTo>
                  <a:pt x="3677" y="28503"/>
                </a:lnTo>
                <a:lnTo>
                  <a:pt x="0" y="46736"/>
                </a:lnTo>
                <a:lnTo>
                  <a:pt x="0" y="421131"/>
                </a:lnTo>
                <a:lnTo>
                  <a:pt x="3677" y="439310"/>
                </a:lnTo>
                <a:lnTo>
                  <a:pt x="13700" y="454167"/>
                </a:lnTo>
                <a:lnTo>
                  <a:pt x="28557" y="464190"/>
                </a:lnTo>
                <a:lnTo>
                  <a:pt x="46736" y="467868"/>
                </a:lnTo>
                <a:lnTo>
                  <a:pt x="6536055" y="467868"/>
                </a:lnTo>
                <a:lnTo>
                  <a:pt x="6554307" y="464190"/>
                </a:lnTo>
                <a:lnTo>
                  <a:pt x="6569202" y="454167"/>
                </a:lnTo>
                <a:lnTo>
                  <a:pt x="6579238" y="439310"/>
                </a:lnTo>
                <a:lnTo>
                  <a:pt x="6582917" y="421131"/>
                </a:lnTo>
                <a:lnTo>
                  <a:pt x="6582917" y="46736"/>
                </a:lnTo>
                <a:lnTo>
                  <a:pt x="6579238" y="28503"/>
                </a:lnTo>
                <a:lnTo>
                  <a:pt x="6569202" y="13652"/>
                </a:lnTo>
                <a:lnTo>
                  <a:pt x="6554307" y="3659"/>
                </a:lnTo>
                <a:lnTo>
                  <a:pt x="6536055" y="0"/>
                </a:lnTo>
                <a:close/>
              </a:path>
            </a:pathLst>
          </a:custGeom>
          <a:solidFill>
            <a:srgbClr val="D99593">
              <a:alpha val="90194"/>
            </a:srgbClr>
          </a:solidFill>
        </p:spPr>
        <p:txBody>
          <a:bodyPr wrap="square" lIns="31586" tIns="15793" rIns="0" bIns="0" rtlCol="0"/>
          <a:lstStyle/>
          <a:p>
            <a:r>
              <a:rPr lang="vi-VN" dirty="0" smtClean="0"/>
              <a:t>Có thể thu thập thông tin trình duyệt của khách truy cập trang web.</a:t>
            </a:r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722054" y="2178733"/>
            <a:ext cx="2877165" cy="303835"/>
          </a:xfrm>
          <a:custGeom>
            <a:avLst/>
            <a:gdLst/>
            <a:ahLst/>
            <a:cxnLst/>
            <a:rect l="l" t="t" r="r" b="b"/>
            <a:pathLst>
              <a:path w="6583045" h="467995">
                <a:moveTo>
                  <a:pt x="0" y="46736"/>
                </a:moveTo>
                <a:lnTo>
                  <a:pt x="3677" y="28503"/>
                </a:lnTo>
                <a:lnTo>
                  <a:pt x="13700" y="13652"/>
                </a:lnTo>
                <a:lnTo>
                  <a:pt x="28557" y="3659"/>
                </a:lnTo>
                <a:lnTo>
                  <a:pt x="46736" y="0"/>
                </a:lnTo>
                <a:lnTo>
                  <a:pt x="6536055" y="0"/>
                </a:lnTo>
                <a:lnTo>
                  <a:pt x="6554307" y="3659"/>
                </a:lnTo>
                <a:lnTo>
                  <a:pt x="6569202" y="13652"/>
                </a:lnTo>
                <a:lnTo>
                  <a:pt x="6579238" y="28503"/>
                </a:lnTo>
                <a:lnTo>
                  <a:pt x="6582917" y="46736"/>
                </a:lnTo>
                <a:lnTo>
                  <a:pt x="6582917" y="421131"/>
                </a:lnTo>
                <a:lnTo>
                  <a:pt x="6579238" y="439310"/>
                </a:lnTo>
                <a:lnTo>
                  <a:pt x="6569202" y="454167"/>
                </a:lnTo>
                <a:lnTo>
                  <a:pt x="6554307" y="464190"/>
                </a:lnTo>
                <a:lnTo>
                  <a:pt x="6536055" y="467868"/>
                </a:lnTo>
                <a:lnTo>
                  <a:pt x="46736" y="467868"/>
                </a:lnTo>
                <a:lnTo>
                  <a:pt x="28557" y="464190"/>
                </a:lnTo>
                <a:lnTo>
                  <a:pt x="13700" y="454167"/>
                </a:lnTo>
                <a:lnTo>
                  <a:pt x="3677" y="439310"/>
                </a:lnTo>
                <a:lnTo>
                  <a:pt x="0" y="421131"/>
                </a:lnTo>
                <a:lnTo>
                  <a:pt x="0" y="46736"/>
                </a:lnTo>
                <a:close/>
              </a:path>
            </a:pathLst>
          </a:custGeom>
          <a:ln w="25399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3128" y="85449"/>
            <a:ext cx="356363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z="1100" b="1" spc="-4" dirty="0">
                <a:solidFill>
                  <a:srgbClr val="7030A0"/>
                </a:solidFill>
                <a:latin typeface="+mn-lt"/>
              </a:rPr>
              <a:t>JQUE</a:t>
            </a:r>
            <a:r>
              <a:rPr lang="vi-VN" sz="1100" b="1" spc="4" dirty="0">
                <a:solidFill>
                  <a:srgbClr val="7030A0"/>
                </a:solidFill>
                <a:latin typeface="+mn-lt"/>
              </a:rPr>
              <a:t>R</a:t>
            </a: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Y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26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65034" y="484044"/>
            <a:ext cx="3630745" cy="264127"/>
          </a:xfrm>
          <a:custGeom>
            <a:avLst/>
            <a:gdLst/>
            <a:ahLst/>
            <a:cxnLst/>
            <a:rect l="l" t="t" r="r" b="b"/>
            <a:pathLst>
              <a:path w="8382000" h="591819">
                <a:moveTo>
                  <a:pt x="8283321" y="0"/>
                </a:moveTo>
                <a:lnTo>
                  <a:pt x="98640" y="0"/>
                </a:lnTo>
                <a:lnTo>
                  <a:pt x="60243" y="7756"/>
                </a:lnTo>
                <a:lnTo>
                  <a:pt x="28889" y="28908"/>
                </a:lnTo>
                <a:lnTo>
                  <a:pt x="7750" y="60275"/>
                </a:lnTo>
                <a:lnTo>
                  <a:pt x="0" y="98679"/>
                </a:lnTo>
                <a:lnTo>
                  <a:pt x="0" y="493141"/>
                </a:lnTo>
                <a:lnTo>
                  <a:pt x="7750" y="531544"/>
                </a:lnTo>
                <a:lnTo>
                  <a:pt x="28889" y="562911"/>
                </a:lnTo>
                <a:lnTo>
                  <a:pt x="60243" y="584063"/>
                </a:lnTo>
                <a:lnTo>
                  <a:pt x="98640" y="591820"/>
                </a:lnTo>
                <a:lnTo>
                  <a:pt x="8283321" y="591820"/>
                </a:lnTo>
                <a:lnTo>
                  <a:pt x="8321724" y="584063"/>
                </a:lnTo>
                <a:lnTo>
                  <a:pt x="8353091" y="562911"/>
                </a:lnTo>
                <a:lnTo>
                  <a:pt x="8374243" y="531544"/>
                </a:lnTo>
                <a:lnTo>
                  <a:pt x="8382000" y="493141"/>
                </a:lnTo>
                <a:lnTo>
                  <a:pt x="8382000" y="98679"/>
                </a:lnTo>
                <a:lnTo>
                  <a:pt x="8374243" y="60275"/>
                </a:lnTo>
                <a:lnTo>
                  <a:pt x="8353091" y="28908"/>
                </a:lnTo>
                <a:lnTo>
                  <a:pt x="8321724" y="7756"/>
                </a:lnTo>
                <a:lnTo>
                  <a:pt x="8283321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5034" y="782179"/>
            <a:ext cx="3630745" cy="268095"/>
          </a:xfrm>
          <a:custGeom>
            <a:avLst/>
            <a:gdLst/>
            <a:ahLst/>
            <a:cxnLst/>
            <a:rect l="l" t="t" r="r" b="b"/>
            <a:pathLst>
              <a:path w="8382000" h="600710">
                <a:moveTo>
                  <a:pt x="8281924" y="0"/>
                </a:moveTo>
                <a:lnTo>
                  <a:pt x="100076" y="0"/>
                </a:lnTo>
                <a:lnTo>
                  <a:pt x="61121" y="7868"/>
                </a:lnTo>
                <a:lnTo>
                  <a:pt x="29311" y="29321"/>
                </a:lnTo>
                <a:lnTo>
                  <a:pt x="7864" y="61132"/>
                </a:lnTo>
                <a:lnTo>
                  <a:pt x="0" y="100075"/>
                </a:lnTo>
                <a:lnTo>
                  <a:pt x="0" y="500379"/>
                </a:lnTo>
                <a:lnTo>
                  <a:pt x="7864" y="539323"/>
                </a:lnTo>
                <a:lnTo>
                  <a:pt x="29311" y="571134"/>
                </a:lnTo>
                <a:lnTo>
                  <a:pt x="61121" y="592587"/>
                </a:lnTo>
                <a:lnTo>
                  <a:pt x="100076" y="600455"/>
                </a:lnTo>
                <a:lnTo>
                  <a:pt x="8281924" y="600455"/>
                </a:lnTo>
                <a:lnTo>
                  <a:pt x="8320867" y="592587"/>
                </a:lnTo>
                <a:lnTo>
                  <a:pt x="8352678" y="571134"/>
                </a:lnTo>
                <a:lnTo>
                  <a:pt x="8374131" y="539323"/>
                </a:lnTo>
                <a:lnTo>
                  <a:pt x="8382000" y="500379"/>
                </a:lnTo>
                <a:lnTo>
                  <a:pt x="8382000" y="100075"/>
                </a:lnTo>
                <a:lnTo>
                  <a:pt x="8374131" y="61132"/>
                </a:lnTo>
                <a:lnTo>
                  <a:pt x="8352678" y="29321"/>
                </a:lnTo>
                <a:lnTo>
                  <a:pt x="8320867" y="7868"/>
                </a:lnTo>
                <a:lnTo>
                  <a:pt x="8281924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5034" y="1086208"/>
            <a:ext cx="3630745" cy="308337"/>
          </a:xfrm>
          <a:custGeom>
            <a:avLst/>
            <a:gdLst/>
            <a:ahLst/>
            <a:cxnLst/>
            <a:rect l="l" t="t" r="r" b="b"/>
            <a:pathLst>
              <a:path w="8382000" h="690880">
                <a:moveTo>
                  <a:pt x="8266938" y="0"/>
                </a:moveTo>
                <a:lnTo>
                  <a:pt x="115049" y="0"/>
                </a:lnTo>
                <a:lnTo>
                  <a:pt x="70267" y="9048"/>
                </a:lnTo>
                <a:lnTo>
                  <a:pt x="33697" y="33718"/>
                </a:lnTo>
                <a:lnTo>
                  <a:pt x="9041" y="70294"/>
                </a:lnTo>
                <a:lnTo>
                  <a:pt x="0" y="115062"/>
                </a:lnTo>
                <a:lnTo>
                  <a:pt x="0" y="575310"/>
                </a:lnTo>
                <a:lnTo>
                  <a:pt x="9041" y="620077"/>
                </a:lnTo>
                <a:lnTo>
                  <a:pt x="33697" y="656653"/>
                </a:lnTo>
                <a:lnTo>
                  <a:pt x="70267" y="681323"/>
                </a:lnTo>
                <a:lnTo>
                  <a:pt x="115049" y="690372"/>
                </a:lnTo>
                <a:lnTo>
                  <a:pt x="8266938" y="690372"/>
                </a:lnTo>
                <a:lnTo>
                  <a:pt x="8311705" y="681323"/>
                </a:lnTo>
                <a:lnTo>
                  <a:pt x="8348281" y="656653"/>
                </a:lnTo>
                <a:lnTo>
                  <a:pt x="8372951" y="620077"/>
                </a:lnTo>
                <a:lnTo>
                  <a:pt x="8382000" y="575310"/>
                </a:lnTo>
                <a:lnTo>
                  <a:pt x="8382000" y="115062"/>
                </a:lnTo>
                <a:lnTo>
                  <a:pt x="8372951" y="70294"/>
                </a:lnTo>
                <a:lnTo>
                  <a:pt x="8348281" y="33718"/>
                </a:lnTo>
                <a:lnTo>
                  <a:pt x="8311705" y="9048"/>
                </a:lnTo>
                <a:lnTo>
                  <a:pt x="8266938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7952" y="1476844"/>
            <a:ext cx="2098406" cy="182508"/>
          </a:xfrm>
          <a:custGeom>
            <a:avLst/>
            <a:gdLst/>
            <a:ahLst/>
            <a:cxnLst/>
            <a:rect l="l" t="t" r="r" b="b"/>
            <a:pathLst>
              <a:path w="4844415" h="408939">
                <a:moveTo>
                  <a:pt x="4803089" y="0"/>
                </a:moveTo>
                <a:lnTo>
                  <a:pt x="40843" y="0"/>
                </a:lnTo>
                <a:lnTo>
                  <a:pt x="24945" y="3210"/>
                </a:lnTo>
                <a:lnTo>
                  <a:pt x="11963" y="11969"/>
                </a:lnTo>
                <a:lnTo>
                  <a:pt x="3209" y="24967"/>
                </a:lnTo>
                <a:lnTo>
                  <a:pt x="0" y="40893"/>
                </a:lnTo>
                <a:lnTo>
                  <a:pt x="0" y="367538"/>
                </a:lnTo>
                <a:lnTo>
                  <a:pt x="3209" y="383464"/>
                </a:lnTo>
                <a:lnTo>
                  <a:pt x="11963" y="396462"/>
                </a:lnTo>
                <a:lnTo>
                  <a:pt x="24945" y="405221"/>
                </a:lnTo>
                <a:lnTo>
                  <a:pt x="40843" y="408431"/>
                </a:lnTo>
                <a:lnTo>
                  <a:pt x="4803089" y="408431"/>
                </a:lnTo>
                <a:lnTo>
                  <a:pt x="4819015" y="405221"/>
                </a:lnTo>
                <a:lnTo>
                  <a:pt x="4832013" y="396462"/>
                </a:lnTo>
                <a:lnTo>
                  <a:pt x="4840772" y="383464"/>
                </a:lnTo>
                <a:lnTo>
                  <a:pt x="4843983" y="367538"/>
                </a:lnTo>
                <a:lnTo>
                  <a:pt x="4843983" y="40893"/>
                </a:lnTo>
                <a:lnTo>
                  <a:pt x="4840772" y="24967"/>
                </a:lnTo>
                <a:lnTo>
                  <a:pt x="4832013" y="11969"/>
                </a:lnTo>
                <a:lnTo>
                  <a:pt x="4819015" y="3210"/>
                </a:lnTo>
                <a:lnTo>
                  <a:pt x="4803089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7777" y="1659126"/>
            <a:ext cx="174661" cy="244006"/>
          </a:xfrm>
          <a:custGeom>
            <a:avLst/>
            <a:gdLst/>
            <a:ahLst/>
            <a:cxnLst/>
            <a:rect l="l" t="t" r="r" b="b"/>
            <a:pathLst>
              <a:path w="403225" h="546735">
                <a:moveTo>
                  <a:pt x="0" y="0"/>
                </a:moveTo>
                <a:lnTo>
                  <a:pt x="0" y="546226"/>
                </a:lnTo>
                <a:lnTo>
                  <a:pt x="403148" y="546226"/>
                </a:lnTo>
              </a:path>
            </a:pathLst>
          </a:custGeom>
          <a:ln w="25400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2405" y="1802355"/>
            <a:ext cx="2812727" cy="201213"/>
          </a:xfrm>
          <a:custGeom>
            <a:avLst/>
            <a:gdLst/>
            <a:ahLst/>
            <a:cxnLst/>
            <a:rect l="l" t="t" r="r" b="b"/>
            <a:pathLst>
              <a:path w="6493509" h="450850">
                <a:moveTo>
                  <a:pt x="6445631" y="0"/>
                </a:moveTo>
                <a:lnTo>
                  <a:pt x="47625" y="0"/>
                </a:lnTo>
                <a:lnTo>
                  <a:pt x="29092" y="3544"/>
                </a:lnTo>
                <a:lnTo>
                  <a:pt x="13954" y="13208"/>
                </a:lnTo>
                <a:lnTo>
                  <a:pt x="3744" y="27539"/>
                </a:lnTo>
                <a:lnTo>
                  <a:pt x="0" y="45084"/>
                </a:lnTo>
                <a:lnTo>
                  <a:pt x="0" y="405510"/>
                </a:lnTo>
                <a:lnTo>
                  <a:pt x="3744" y="423037"/>
                </a:lnTo>
                <a:lnTo>
                  <a:pt x="13954" y="437324"/>
                </a:lnTo>
                <a:lnTo>
                  <a:pt x="29092" y="446944"/>
                </a:lnTo>
                <a:lnTo>
                  <a:pt x="47625" y="450469"/>
                </a:lnTo>
                <a:lnTo>
                  <a:pt x="6445631" y="450469"/>
                </a:lnTo>
                <a:lnTo>
                  <a:pt x="6464143" y="446944"/>
                </a:lnTo>
                <a:lnTo>
                  <a:pt x="6479238" y="437324"/>
                </a:lnTo>
                <a:lnTo>
                  <a:pt x="6489404" y="423037"/>
                </a:lnTo>
                <a:lnTo>
                  <a:pt x="6493129" y="405510"/>
                </a:lnTo>
                <a:lnTo>
                  <a:pt x="6493129" y="45084"/>
                </a:lnTo>
                <a:lnTo>
                  <a:pt x="6489404" y="27539"/>
                </a:lnTo>
                <a:lnTo>
                  <a:pt x="6479238" y="13208"/>
                </a:lnTo>
                <a:lnTo>
                  <a:pt x="6464143" y="3544"/>
                </a:lnTo>
                <a:lnTo>
                  <a:pt x="6445631" y="0"/>
                </a:lnTo>
                <a:close/>
              </a:path>
            </a:pathLst>
          </a:custGeom>
          <a:solidFill>
            <a:srgbClr val="CCC1DA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2405" y="1802355"/>
            <a:ext cx="2812727" cy="201213"/>
          </a:xfrm>
          <a:custGeom>
            <a:avLst/>
            <a:gdLst/>
            <a:ahLst/>
            <a:cxnLst/>
            <a:rect l="l" t="t" r="r" b="b"/>
            <a:pathLst>
              <a:path w="6493509" h="450850">
                <a:moveTo>
                  <a:pt x="0" y="45084"/>
                </a:moveTo>
                <a:lnTo>
                  <a:pt x="3744" y="27539"/>
                </a:lnTo>
                <a:lnTo>
                  <a:pt x="13954" y="13207"/>
                </a:lnTo>
                <a:lnTo>
                  <a:pt x="29092" y="3544"/>
                </a:lnTo>
                <a:lnTo>
                  <a:pt x="47625" y="0"/>
                </a:lnTo>
                <a:lnTo>
                  <a:pt x="6445631" y="0"/>
                </a:lnTo>
                <a:lnTo>
                  <a:pt x="6464143" y="3544"/>
                </a:lnTo>
                <a:lnTo>
                  <a:pt x="6479238" y="13208"/>
                </a:lnTo>
                <a:lnTo>
                  <a:pt x="6489404" y="27539"/>
                </a:lnTo>
                <a:lnTo>
                  <a:pt x="6493129" y="45084"/>
                </a:lnTo>
                <a:lnTo>
                  <a:pt x="6493129" y="405510"/>
                </a:lnTo>
                <a:lnTo>
                  <a:pt x="6489404" y="423036"/>
                </a:lnTo>
                <a:lnTo>
                  <a:pt x="6479238" y="437324"/>
                </a:lnTo>
                <a:lnTo>
                  <a:pt x="6464143" y="446944"/>
                </a:lnTo>
                <a:lnTo>
                  <a:pt x="6445631" y="450469"/>
                </a:lnTo>
                <a:lnTo>
                  <a:pt x="47625" y="450469"/>
                </a:lnTo>
                <a:lnTo>
                  <a:pt x="29092" y="446944"/>
                </a:lnTo>
                <a:lnTo>
                  <a:pt x="13954" y="437324"/>
                </a:lnTo>
                <a:lnTo>
                  <a:pt x="3744" y="423037"/>
                </a:lnTo>
                <a:lnTo>
                  <a:pt x="0" y="405510"/>
                </a:lnTo>
                <a:lnTo>
                  <a:pt x="0" y="45084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7777" y="1659126"/>
            <a:ext cx="174661" cy="513801"/>
          </a:xfrm>
          <a:custGeom>
            <a:avLst/>
            <a:gdLst/>
            <a:ahLst/>
            <a:cxnLst/>
            <a:rect l="l" t="t" r="r" b="b"/>
            <a:pathLst>
              <a:path w="403225" h="1151254">
                <a:moveTo>
                  <a:pt x="0" y="0"/>
                </a:moveTo>
                <a:lnTo>
                  <a:pt x="0" y="1151000"/>
                </a:lnTo>
                <a:lnTo>
                  <a:pt x="403148" y="1151000"/>
                </a:lnTo>
              </a:path>
            </a:pathLst>
          </a:custGeom>
          <a:ln w="25400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2405" y="2070053"/>
            <a:ext cx="2798149" cy="205747"/>
          </a:xfrm>
          <a:custGeom>
            <a:avLst/>
            <a:gdLst/>
            <a:ahLst/>
            <a:cxnLst/>
            <a:rect l="l" t="t" r="r" b="b"/>
            <a:pathLst>
              <a:path w="6459855" h="461010">
                <a:moveTo>
                  <a:pt x="6411086" y="0"/>
                </a:moveTo>
                <a:lnTo>
                  <a:pt x="48259" y="0"/>
                </a:lnTo>
                <a:lnTo>
                  <a:pt x="29467" y="3631"/>
                </a:lnTo>
                <a:lnTo>
                  <a:pt x="14128" y="13525"/>
                </a:lnTo>
                <a:lnTo>
                  <a:pt x="3790" y="28182"/>
                </a:lnTo>
                <a:lnTo>
                  <a:pt x="0" y="46100"/>
                </a:lnTo>
                <a:lnTo>
                  <a:pt x="0" y="414527"/>
                </a:lnTo>
                <a:lnTo>
                  <a:pt x="3790" y="432427"/>
                </a:lnTo>
                <a:lnTo>
                  <a:pt x="14128" y="447039"/>
                </a:lnTo>
                <a:lnTo>
                  <a:pt x="29467" y="456890"/>
                </a:lnTo>
                <a:lnTo>
                  <a:pt x="48259" y="460501"/>
                </a:lnTo>
                <a:lnTo>
                  <a:pt x="6411086" y="460501"/>
                </a:lnTo>
                <a:lnTo>
                  <a:pt x="6429879" y="456890"/>
                </a:lnTo>
                <a:lnTo>
                  <a:pt x="6445218" y="447039"/>
                </a:lnTo>
                <a:lnTo>
                  <a:pt x="6455556" y="432427"/>
                </a:lnTo>
                <a:lnTo>
                  <a:pt x="6459347" y="414527"/>
                </a:lnTo>
                <a:lnTo>
                  <a:pt x="6459347" y="46100"/>
                </a:lnTo>
                <a:lnTo>
                  <a:pt x="6455556" y="28182"/>
                </a:lnTo>
                <a:lnTo>
                  <a:pt x="6445218" y="13525"/>
                </a:lnTo>
                <a:lnTo>
                  <a:pt x="6429879" y="3631"/>
                </a:lnTo>
                <a:lnTo>
                  <a:pt x="6411086" y="0"/>
                </a:lnTo>
                <a:close/>
              </a:path>
            </a:pathLst>
          </a:custGeom>
          <a:solidFill>
            <a:srgbClr val="F9C090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2405" y="2070053"/>
            <a:ext cx="2798149" cy="205747"/>
          </a:xfrm>
          <a:custGeom>
            <a:avLst/>
            <a:gdLst/>
            <a:ahLst/>
            <a:cxnLst/>
            <a:rect l="l" t="t" r="r" b="b"/>
            <a:pathLst>
              <a:path w="6459855" h="461010">
                <a:moveTo>
                  <a:pt x="0" y="46100"/>
                </a:moveTo>
                <a:lnTo>
                  <a:pt x="3790" y="28182"/>
                </a:lnTo>
                <a:lnTo>
                  <a:pt x="14128" y="13525"/>
                </a:lnTo>
                <a:lnTo>
                  <a:pt x="29467" y="3631"/>
                </a:lnTo>
                <a:lnTo>
                  <a:pt x="48259" y="0"/>
                </a:lnTo>
                <a:lnTo>
                  <a:pt x="6411086" y="0"/>
                </a:lnTo>
                <a:lnTo>
                  <a:pt x="6429879" y="3631"/>
                </a:lnTo>
                <a:lnTo>
                  <a:pt x="6445218" y="13525"/>
                </a:lnTo>
                <a:lnTo>
                  <a:pt x="6455556" y="28182"/>
                </a:lnTo>
                <a:lnTo>
                  <a:pt x="6459347" y="46100"/>
                </a:lnTo>
                <a:lnTo>
                  <a:pt x="6459347" y="414527"/>
                </a:lnTo>
                <a:lnTo>
                  <a:pt x="6455556" y="432427"/>
                </a:lnTo>
                <a:lnTo>
                  <a:pt x="6445218" y="447039"/>
                </a:lnTo>
                <a:lnTo>
                  <a:pt x="6429879" y="456890"/>
                </a:lnTo>
                <a:lnTo>
                  <a:pt x="6411086" y="460501"/>
                </a:lnTo>
                <a:lnTo>
                  <a:pt x="48259" y="460501"/>
                </a:lnTo>
                <a:lnTo>
                  <a:pt x="29467" y="456890"/>
                </a:lnTo>
                <a:lnTo>
                  <a:pt x="14128" y="447039"/>
                </a:lnTo>
                <a:lnTo>
                  <a:pt x="3790" y="432427"/>
                </a:lnTo>
                <a:lnTo>
                  <a:pt x="0" y="414527"/>
                </a:lnTo>
                <a:lnTo>
                  <a:pt x="0" y="46100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7777" y="1659127"/>
            <a:ext cx="174661" cy="823838"/>
          </a:xfrm>
          <a:custGeom>
            <a:avLst/>
            <a:gdLst/>
            <a:ahLst/>
            <a:cxnLst/>
            <a:rect l="l" t="t" r="r" b="b"/>
            <a:pathLst>
              <a:path w="403225" h="1845945">
                <a:moveTo>
                  <a:pt x="0" y="0"/>
                </a:moveTo>
                <a:lnTo>
                  <a:pt x="0" y="1845436"/>
                </a:lnTo>
                <a:lnTo>
                  <a:pt x="403148" y="1845436"/>
                </a:lnTo>
              </a:path>
            </a:pathLst>
          </a:custGeom>
          <a:ln w="25400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2405" y="2360537"/>
            <a:ext cx="2812727" cy="244573"/>
          </a:xfrm>
          <a:custGeom>
            <a:avLst/>
            <a:gdLst/>
            <a:ahLst/>
            <a:cxnLst/>
            <a:rect l="l" t="t" r="r" b="b"/>
            <a:pathLst>
              <a:path w="6493509" h="548004">
                <a:moveTo>
                  <a:pt x="6438392" y="0"/>
                </a:moveTo>
                <a:lnTo>
                  <a:pt x="54737" y="0"/>
                </a:lnTo>
                <a:lnTo>
                  <a:pt x="33432" y="4302"/>
                </a:lnTo>
                <a:lnTo>
                  <a:pt x="16033" y="16033"/>
                </a:lnTo>
                <a:lnTo>
                  <a:pt x="4302" y="33432"/>
                </a:lnTo>
                <a:lnTo>
                  <a:pt x="0" y="54736"/>
                </a:lnTo>
                <a:lnTo>
                  <a:pt x="0" y="492798"/>
                </a:lnTo>
                <a:lnTo>
                  <a:pt x="4302" y="514109"/>
                </a:lnTo>
                <a:lnTo>
                  <a:pt x="16033" y="531512"/>
                </a:lnTo>
                <a:lnTo>
                  <a:pt x="33432" y="543245"/>
                </a:lnTo>
                <a:lnTo>
                  <a:pt x="54737" y="547547"/>
                </a:lnTo>
                <a:lnTo>
                  <a:pt x="6438392" y="547547"/>
                </a:lnTo>
                <a:lnTo>
                  <a:pt x="6459696" y="543245"/>
                </a:lnTo>
                <a:lnTo>
                  <a:pt x="6477095" y="531512"/>
                </a:lnTo>
                <a:lnTo>
                  <a:pt x="6488826" y="514109"/>
                </a:lnTo>
                <a:lnTo>
                  <a:pt x="6493129" y="492798"/>
                </a:lnTo>
                <a:lnTo>
                  <a:pt x="6493129" y="54736"/>
                </a:lnTo>
                <a:lnTo>
                  <a:pt x="6488826" y="33432"/>
                </a:lnTo>
                <a:lnTo>
                  <a:pt x="6477095" y="16033"/>
                </a:lnTo>
                <a:lnTo>
                  <a:pt x="6459696" y="4302"/>
                </a:lnTo>
                <a:lnTo>
                  <a:pt x="6438392" y="0"/>
                </a:lnTo>
                <a:close/>
              </a:path>
            </a:pathLst>
          </a:custGeom>
          <a:solidFill>
            <a:srgbClr val="C3D59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2405" y="2360537"/>
            <a:ext cx="2812727" cy="244573"/>
          </a:xfrm>
          <a:custGeom>
            <a:avLst/>
            <a:gdLst/>
            <a:ahLst/>
            <a:cxnLst/>
            <a:rect l="l" t="t" r="r" b="b"/>
            <a:pathLst>
              <a:path w="6493509" h="548004">
                <a:moveTo>
                  <a:pt x="0" y="54736"/>
                </a:moveTo>
                <a:lnTo>
                  <a:pt x="4302" y="33432"/>
                </a:lnTo>
                <a:lnTo>
                  <a:pt x="16033" y="16033"/>
                </a:lnTo>
                <a:lnTo>
                  <a:pt x="33432" y="4302"/>
                </a:lnTo>
                <a:lnTo>
                  <a:pt x="54737" y="0"/>
                </a:lnTo>
                <a:lnTo>
                  <a:pt x="6438392" y="0"/>
                </a:lnTo>
                <a:lnTo>
                  <a:pt x="6459696" y="4302"/>
                </a:lnTo>
                <a:lnTo>
                  <a:pt x="6477095" y="16033"/>
                </a:lnTo>
                <a:lnTo>
                  <a:pt x="6488826" y="33432"/>
                </a:lnTo>
                <a:lnTo>
                  <a:pt x="6493129" y="54736"/>
                </a:lnTo>
                <a:lnTo>
                  <a:pt x="6493129" y="492798"/>
                </a:lnTo>
                <a:lnTo>
                  <a:pt x="6488826" y="514109"/>
                </a:lnTo>
                <a:lnTo>
                  <a:pt x="6477095" y="531512"/>
                </a:lnTo>
                <a:lnTo>
                  <a:pt x="6459696" y="543245"/>
                </a:lnTo>
                <a:lnTo>
                  <a:pt x="6438392" y="547547"/>
                </a:lnTo>
                <a:lnTo>
                  <a:pt x="54737" y="547547"/>
                </a:lnTo>
                <a:lnTo>
                  <a:pt x="33432" y="543245"/>
                </a:lnTo>
                <a:lnTo>
                  <a:pt x="16033" y="531512"/>
                </a:lnTo>
                <a:lnTo>
                  <a:pt x="4302" y="514109"/>
                </a:lnTo>
                <a:lnTo>
                  <a:pt x="0" y="492798"/>
                </a:lnTo>
                <a:lnTo>
                  <a:pt x="0" y="54736"/>
                </a:lnTo>
                <a:close/>
              </a:path>
            </a:pathLst>
          </a:custGeom>
          <a:ln w="25399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7776" y="1659126"/>
            <a:ext cx="178237" cy="1110354"/>
          </a:xfrm>
          <a:custGeom>
            <a:avLst/>
            <a:gdLst/>
            <a:ahLst/>
            <a:cxnLst/>
            <a:rect l="l" t="t" r="r" b="b"/>
            <a:pathLst>
              <a:path w="411480" h="2487929">
                <a:moveTo>
                  <a:pt x="0" y="0"/>
                </a:moveTo>
                <a:lnTo>
                  <a:pt x="0" y="2487447"/>
                </a:lnTo>
                <a:lnTo>
                  <a:pt x="411276" y="2487447"/>
                </a:lnTo>
              </a:path>
            </a:pathLst>
          </a:custGeom>
          <a:ln w="25400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5925" y="2666930"/>
            <a:ext cx="2794574" cy="204897"/>
          </a:xfrm>
          <a:custGeom>
            <a:avLst/>
            <a:gdLst/>
            <a:ahLst/>
            <a:cxnLst/>
            <a:rect l="l" t="t" r="r" b="b"/>
            <a:pathLst>
              <a:path w="6451600" h="459104">
                <a:moveTo>
                  <a:pt x="6405372" y="0"/>
                </a:moveTo>
                <a:lnTo>
                  <a:pt x="45846" y="0"/>
                </a:lnTo>
                <a:lnTo>
                  <a:pt x="27967" y="3602"/>
                </a:lnTo>
                <a:lnTo>
                  <a:pt x="13398" y="13428"/>
                </a:lnTo>
                <a:lnTo>
                  <a:pt x="3591" y="28005"/>
                </a:lnTo>
                <a:lnTo>
                  <a:pt x="0" y="45859"/>
                </a:lnTo>
                <a:lnTo>
                  <a:pt x="0" y="412737"/>
                </a:lnTo>
                <a:lnTo>
                  <a:pt x="3591" y="430586"/>
                </a:lnTo>
                <a:lnTo>
                  <a:pt x="13398" y="445163"/>
                </a:lnTo>
                <a:lnTo>
                  <a:pt x="27967" y="454992"/>
                </a:lnTo>
                <a:lnTo>
                  <a:pt x="45846" y="458597"/>
                </a:lnTo>
                <a:lnTo>
                  <a:pt x="6405372" y="458597"/>
                </a:lnTo>
                <a:lnTo>
                  <a:pt x="6423197" y="454992"/>
                </a:lnTo>
                <a:lnTo>
                  <a:pt x="6437772" y="445163"/>
                </a:lnTo>
                <a:lnTo>
                  <a:pt x="6447609" y="430586"/>
                </a:lnTo>
                <a:lnTo>
                  <a:pt x="6451219" y="412737"/>
                </a:lnTo>
                <a:lnTo>
                  <a:pt x="6451219" y="45859"/>
                </a:lnTo>
                <a:lnTo>
                  <a:pt x="6447609" y="28005"/>
                </a:lnTo>
                <a:lnTo>
                  <a:pt x="6437772" y="13428"/>
                </a:lnTo>
                <a:lnTo>
                  <a:pt x="6423197" y="3602"/>
                </a:lnTo>
                <a:lnTo>
                  <a:pt x="6405372" y="0"/>
                </a:lnTo>
                <a:close/>
              </a:path>
            </a:pathLst>
          </a:custGeom>
          <a:solidFill>
            <a:srgbClr val="D99593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5925" y="2666930"/>
            <a:ext cx="2794574" cy="204897"/>
          </a:xfrm>
          <a:custGeom>
            <a:avLst/>
            <a:gdLst/>
            <a:ahLst/>
            <a:cxnLst/>
            <a:rect l="l" t="t" r="r" b="b"/>
            <a:pathLst>
              <a:path w="6451600" h="459104">
                <a:moveTo>
                  <a:pt x="0" y="45859"/>
                </a:moveTo>
                <a:lnTo>
                  <a:pt x="3591" y="28005"/>
                </a:lnTo>
                <a:lnTo>
                  <a:pt x="13398" y="13428"/>
                </a:lnTo>
                <a:lnTo>
                  <a:pt x="27967" y="3602"/>
                </a:lnTo>
                <a:lnTo>
                  <a:pt x="45846" y="0"/>
                </a:lnTo>
                <a:lnTo>
                  <a:pt x="6405372" y="0"/>
                </a:lnTo>
                <a:lnTo>
                  <a:pt x="6423197" y="3602"/>
                </a:lnTo>
                <a:lnTo>
                  <a:pt x="6437772" y="13428"/>
                </a:lnTo>
                <a:lnTo>
                  <a:pt x="6447609" y="28005"/>
                </a:lnTo>
                <a:lnTo>
                  <a:pt x="6451219" y="45859"/>
                </a:lnTo>
                <a:lnTo>
                  <a:pt x="6451219" y="412737"/>
                </a:lnTo>
                <a:lnTo>
                  <a:pt x="6447609" y="430586"/>
                </a:lnTo>
                <a:lnTo>
                  <a:pt x="6437772" y="445163"/>
                </a:lnTo>
                <a:lnTo>
                  <a:pt x="6423197" y="454992"/>
                </a:lnTo>
                <a:lnTo>
                  <a:pt x="6405372" y="458597"/>
                </a:lnTo>
                <a:lnTo>
                  <a:pt x="45846" y="458597"/>
                </a:lnTo>
                <a:lnTo>
                  <a:pt x="27967" y="454992"/>
                </a:lnTo>
                <a:lnTo>
                  <a:pt x="13398" y="445163"/>
                </a:lnTo>
                <a:lnTo>
                  <a:pt x="3591" y="430586"/>
                </a:lnTo>
                <a:lnTo>
                  <a:pt x="0" y="412737"/>
                </a:lnTo>
                <a:lnTo>
                  <a:pt x="0" y="45859"/>
                </a:lnTo>
                <a:close/>
              </a:path>
            </a:pathLst>
          </a:custGeom>
          <a:ln w="25400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01781" y="536416"/>
            <a:ext cx="3593997" cy="2289071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pc="-2" dirty="0">
                <a:latin typeface="Calibri"/>
                <a:cs typeface="Calibri"/>
              </a:rPr>
              <a:t>Là </a:t>
            </a:r>
            <a:r>
              <a:rPr dirty="0">
                <a:latin typeface="Calibri"/>
                <a:cs typeface="Calibri"/>
              </a:rPr>
              <a:t>thư viện </a:t>
            </a:r>
            <a:r>
              <a:rPr spc="-4" dirty="0">
                <a:latin typeface="Calibri"/>
                <a:cs typeface="Calibri"/>
              </a:rPr>
              <a:t>JavaScript </a:t>
            </a:r>
            <a:r>
              <a:rPr spc="-2" dirty="0">
                <a:latin typeface="Calibri"/>
                <a:cs typeface="Calibri"/>
              </a:rPr>
              <a:t>hỗ </a:t>
            </a:r>
            <a:r>
              <a:rPr spc="-7" dirty="0">
                <a:latin typeface="Calibri"/>
                <a:cs typeface="Calibri"/>
              </a:rPr>
              <a:t>trợ </a:t>
            </a:r>
            <a:r>
              <a:rPr spc="-2" dirty="0">
                <a:latin typeface="Calibri"/>
                <a:cs typeface="Calibri"/>
              </a:rPr>
              <a:t>nhiều trình</a:t>
            </a:r>
            <a:r>
              <a:rPr spc="44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duyệt.</a:t>
            </a:r>
            <a:endParaRPr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 marL="5571">
              <a:spcBef>
                <a:spcPts val="467"/>
              </a:spcBef>
            </a:pPr>
            <a:r>
              <a:rPr dirty="0">
                <a:latin typeface="Calibri"/>
                <a:cs typeface="Calibri"/>
              </a:rPr>
              <a:t>Đơn </a:t>
            </a:r>
            <a:r>
              <a:rPr spc="-2" dirty="0">
                <a:latin typeface="Calibri"/>
                <a:cs typeface="Calibri"/>
              </a:rPr>
              <a:t>giản hóa thiết </a:t>
            </a:r>
            <a:r>
              <a:rPr spc="-15" dirty="0">
                <a:latin typeface="Calibri"/>
                <a:cs typeface="Calibri"/>
              </a:rPr>
              <a:t>kế </a:t>
            </a:r>
            <a:r>
              <a:rPr spc="-4" dirty="0">
                <a:latin typeface="Calibri"/>
                <a:cs typeface="Calibri"/>
              </a:rPr>
              <a:t>script </a:t>
            </a:r>
            <a:r>
              <a:rPr spc="-2" dirty="0">
                <a:latin typeface="Calibri"/>
                <a:cs typeface="Calibri"/>
              </a:rPr>
              <a:t>phía client </a:t>
            </a:r>
            <a:r>
              <a:rPr spc="-4" dirty="0">
                <a:latin typeface="Calibri"/>
                <a:cs typeface="Calibri"/>
              </a:rPr>
              <a:t>trên các trang</a:t>
            </a:r>
            <a:r>
              <a:rPr spc="77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HTML.</a:t>
            </a:r>
            <a:endParaRPr dirty="0">
              <a:latin typeface="Calibri"/>
              <a:cs typeface="Calibri"/>
            </a:endParaRPr>
          </a:p>
          <a:p>
            <a:pPr>
              <a:spcBef>
                <a:spcPts val="24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7522">
              <a:lnSpc>
                <a:spcPts val="902"/>
              </a:lnSpc>
            </a:pPr>
            <a:r>
              <a:rPr spc="-2" dirty="0">
                <a:latin typeface="Calibri"/>
                <a:cs typeface="Calibri"/>
              </a:rPr>
              <a:t>Thư </a:t>
            </a:r>
            <a:r>
              <a:rPr dirty="0">
                <a:latin typeface="Calibri"/>
                <a:cs typeface="Calibri"/>
              </a:rPr>
              <a:t>viện </a:t>
            </a:r>
            <a:r>
              <a:rPr spc="-7" dirty="0">
                <a:latin typeface="Calibri"/>
                <a:cs typeface="Calibri"/>
              </a:rPr>
              <a:t>này </a:t>
            </a:r>
            <a:r>
              <a:rPr dirty="0">
                <a:latin typeface="Calibri"/>
                <a:cs typeface="Calibri"/>
              </a:rPr>
              <a:t>được </a:t>
            </a:r>
            <a:r>
              <a:rPr spc="-2" dirty="0">
                <a:latin typeface="Calibri"/>
                <a:cs typeface="Calibri"/>
              </a:rPr>
              <a:t>dựa </a:t>
            </a:r>
            <a:r>
              <a:rPr spc="-4" dirty="0">
                <a:latin typeface="Calibri"/>
                <a:cs typeface="Calibri"/>
              </a:rPr>
              <a:t>trên </a:t>
            </a:r>
            <a:r>
              <a:rPr spc="-2" dirty="0">
                <a:latin typeface="Calibri"/>
                <a:cs typeface="Calibri"/>
              </a:rPr>
              <a:t>phương pháp tiếp </a:t>
            </a:r>
            <a:r>
              <a:rPr spc="-4" dirty="0">
                <a:latin typeface="Calibri"/>
                <a:cs typeface="Calibri"/>
              </a:rPr>
              <a:t>cận </a:t>
            </a:r>
            <a:r>
              <a:rPr spc="-2" dirty="0">
                <a:latin typeface="Calibri"/>
                <a:cs typeface="Calibri"/>
              </a:rPr>
              <a:t>module cho phép </a:t>
            </a:r>
            <a:r>
              <a:rPr spc="-7" dirty="0">
                <a:latin typeface="Calibri"/>
                <a:cs typeface="Calibri"/>
              </a:rPr>
              <a:t>tạo </a:t>
            </a:r>
            <a:r>
              <a:rPr spc="-9" dirty="0">
                <a:latin typeface="Calibri"/>
                <a:cs typeface="Calibri"/>
              </a:rPr>
              <a:t>ra </a:t>
            </a:r>
            <a:r>
              <a:rPr spc="-4" dirty="0">
                <a:latin typeface="Calibri"/>
                <a:cs typeface="Calibri"/>
              </a:rPr>
              <a:t>các</a:t>
            </a:r>
            <a:r>
              <a:rPr spc="12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ứng</a:t>
            </a:r>
          </a:p>
          <a:p>
            <a:pPr marL="7522">
              <a:lnSpc>
                <a:spcPts val="902"/>
              </a:lnSpc>
            </a:pPr>
            <a:r>
              <a:rPr spc="-2" dirty="0">
                <a:latin typeface="Calibri"/>
                <a:cs typeface="Calibri"/>
              </a:rPr>
              <a:t>dụng </a:t>
            </a:r>
            <a:r>
              <a:rPr spc="-4" dirty="0">
                <a:latin typeface="Calibri"/>
                <a:cs typeface="Calibri"/>
              </a:rPr>
              <a:t>web </a:t>
            </a:r>
            <a:r>
              <a:rPr dirty="0">
                <a:latin typeface="Calibri"/>
                <a:cs typeface="Calibri"/>
              </a:rPr>
              <a:t>mạnh mẽ </a:t>
            </a:r>
            <a:r>
              <a:rPr spc="-4" dirty="0">
                <a:latin typeface="Calibri"/>
                <a:cs typeface="Calibri"/>
              </a:rPr>
              <a:t>và </a:t>
            </a:r>
            <a:r>
              <a:rPr spc="-2" dirty="0">
                <a:latin typeface="Calibri"/>
                <a:cs typeface="Calibri"/>
              </a:rPr>
              <a:t>năng</a:t>
            </a:r>
            <a:r>
              <a:rPr spc="1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động.</a:t>
            </a:r>
          </a:p>
          <a:p>
            <a:pPr>
              <a:spcBef>
                <a:spcPts val="15"/>
              </a:spcBef>
            </a:pPr>
            <a:endParaRPr dirty="0">
              <a:latin typeface="Times New Roman"/>
              <a:cs typeface="Times New Roman"/>
            </a:endParaRPr>
          </a:p>
          <a:p>
            <a:pPr marL="21450"/>
            <a:r>
              <a:rPr sz="1100" spc="-2" dirty="0">
                <a:solidFill>
                  <a:srgbClr val="FFFFFF"/>
                </a:solidFill>
                <a:latin typeface="Calibri"/>
                <a:cs typeface="Calibri"/>
              </a:rPr>
              <a:t>Các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tính </a:t>
            </a:r>
            <a:r>
              <a:rPr sz="1100" spc="-2" dirty="0">
                <a:solidFill>
                  <a:srgbClr val="FFFFFF"/>
                </a:solidFill>
                <a:latin typeface="Calibri"/>
                <a:cs typeface="Calibri"/>
              </a:rPr>
              <a:t>năng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của</a:t>
            </a:r>
            <a:r>
              <a:rPr sz="1100" spc="-1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" dirty="0">
                <a:solidFill>
                  <a:srgbClr val="FFFFFF"/>
                </a:solidFill>
                <a:latin typeface="Calibri"/>
                <a:cs typeface="Calibri"/>
              </a:rPr>
              <a:t>jQuery</a:t>
            </a:r>
            <a:endParaRPr sz="1100" dirty="0">
              <a:latin typeface="Calibri"/>
              <a:cs typeface="Calibri"/>
            </a:endParaRPr>
          </a:p>
          <a:p>
            <a:pPr marL="404769" marR="1268350" indent="-279">
              <a:lnSpc>
                <a:spcPct val="248100"/>
              </a:lnSpc>
              <a:spcBef>
                <a:spcPts val="338"/>
              </a:spcBef>
            </a:pPr>
            <a:r>
              <a:rPr sz="700" spc="-2" dirty="0">
                <a:latin typeface="Calibri"/>
                <a:cs typeface="Calibri"/>
              </a:rPr>
              <a:t>Dễ hiểu cú </a:t>
            </a:r>
            <a:r>
              <a:rPr sz="700" spc="-4" dirty="0">
                <a:latin typeface="Calibri"/>
                <a:cs typeface="Calibri"/>
              </a:rPr>
              <a:t>pháp </a:t>
            </a:r>
            <a:r>
              <a:rPr sz="700" spc="-2" dirty="0">
                <a:latin typeface="Calibri"/>
                <a:cs typeface="Calibri"/>
              </a:rPr>
              <a:t>giúp để điều </a:t>
            </a:r>
            <a:r>
              <a:rPr sz="700" spc="-4" dirty="0">
                <a:latin typeface="Calibri"/>
                <a:cs typeface="Calibri"/>
              </a:rPr>
              <a:t>hướng </a:t>
            </a:r>
            <a:r>
              <a:rPr sz="700" spc="-7" dirty="0">
                <a:latin typeface="Calibri"/>
                <a:cs typeface="Calibri"/>
              </a:rPr>
              <a:t>các </a:t>
            </a:r>
            <a:r>
              <a:rPr sz="700" spc="-4" dirty="0">
                <a:latin typeface="Calibri"/>
                <a:cs typeface="Calibri"/>
              </a:rPr>
              <a:t>tài </a:t>
            </a:r>
            <a:r>
              <a:rPr sz="700" spc="-2" dirty="0">
                <a:latin typeface="Calibri"/>
                <a:cs typeface="Calibri"/>
              </a:rPr>
              <a:t>liệu.  Điểu khiển sự</a:t>
            </a:r>
            <a:r>
              <a:rPr sz="700" spc="2" dirty="0">
                <a:latin typeface="Calibri"/>
                <a:cs typeface="Calibri"/>
              </a:rPr>
              <a:t> </a:t>
            </a:r>
            <a:r>
              <a:rPr sz="700" spc="-2" dirty="0">
                <a:latin typeface="Calibri"/>
                <a:cs typeface="Calibri"/>
              </a:rPr>
              <a:t>kiện.</a:t>
            </a:r>
            <a:endParaRPr sz="7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700" dirty="0">
              <a:latin typeface="Times New Roman"/>
              <a:cs typeface="Times New Roman"/>
            </a:endParaRPr>
          </a:p>
          <a:p>
            <a:pPr>
              <a:spcBef>
                <a:spcPts val="18"/>
              </a:spcBef>
            </a:pPr>
            <a:endParaRPr sz="600" dirty="0">
              <a:latin typeface="Times New Roman"/>
              <a:cs typeface="Times New Roman"/>
            </a:endParaRPr>
          </a:p>
          <a:p>
            <a:pPr marL="405883"/>
            <a:r>
              <a:rPr sz="700" spc="-2" dirty="0">
                <a:latin typeface="Calibri"/>
                <a:cs typeface="Calibri"/>
              </a:rPr>
              <a:t>Hiệu ứng tiên tiến </a:t>
            </a:r>
            <a:r>
              <a:rPr sz="700" spc="-7" dirty="0">
                <a:latin typeface="Calibri"/>
                <a:cs typeface="Calibri"/>
              </a:rPr>
              <a:t>và </a:t>
            </a:r>
            <a:r>
              <a:rPr sz="700" spc="-2" dirty="0">
                <a:latin typeface="Calibri"/>
                <a:cs typeface="Calibri"/>
              </a:rPr>
              <a:t>hình ảnh động.</a:t>
            </a:r>
            <a:endParaRPr sz="7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700" dirty="0">
              <a:latin typeface="Times New Roman"/>
              <a:cs typeface="Times New Roman"/>
            </a:endParaRPr>
          </a:p>
          <a:p>
            <a:pPr marL="408390">
              <a:spcBef>
                <a:spcPts val="568"/>
              </a:spcBef>
            </a:pPr>
            <a:r>
              <a:rPr sz="700" spc="-2" dirty="0">
                <a:latin typeface="Calibri"/>
                <a:cs typeface="Calibri"/>
              </a:rPr>
              <a:t>Phát triển </a:t>
            </a:r>
            <a:r>
              <a:rPr sz="700" spc="-7" dirty="0">
                <a:latin typeface="Calibri"/>
                <a:cs typeface="Calibri"/>
              </a:rPr>
              <a:t>các </a:t>
            </a:r>
            <a:r>
              <a:rPr sz="700" spc="-2" dirty="0">
                <a:latin typeface="Calibri"/>
                <a:cs typeface="Calibri"/>
              </a:rPr>
              <a:t>ứng dụng </a:t>
            </a:r>
            <a:r>
              <a:rPr sz="700" spc="-4" dirty="0">
                <a:latin typeface="Calibri"/>
                <a:cs typeface="Calibri"/>
              </a:rPr>
              <a:t>dựa trên</a:t>
            </a:r>
            <a:r>
              <a:rPr sz="700" spc="11" dirty="0">
                <a:latin typeface="Calibri"/>
                <a:cs typeface="Calibri"/>
              </a:rPr>
              <a:t> </a:t>
            </a:r>
            <a:r>
              <a:rPr sz="700" spc="-4" dirty="0">
                <a:latin typeface="Calibri"/>
                <a:cs typeface="Calibri"/>
              </a:rPr>
              <a:t>AJAX.</a:t>
            </a:r>
            <a:endParaRPr sz="7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13" y="57166"/>
            <a:ext cx="3832472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CÁC TRÌNH </a:t>
            </a:r>
            <a:r>
              <a:rPr lang="vi-VN" sz="1100" b="1" spc="-9" dirty="0">
                <a:solidFill>
                  <a:srgbClr val="7030A0"/>
                </a:solidFill>
                <a:latin typeface="+mn-lt"/>
              </a:rPr>
              <a:t>DUYỆT </a:t>
            </a: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HỘ </a:t>
            </a:r>
            <a:r>
              <a:rPr lang="vi-VN" sz="1100" b="1" spc="-11" dirty="0">
                <a:solidFill>
                  <a:srgbClr val="7030A0"/>
                </a:solidFill>
                <a:latin typeface="+mn-lt"/>
              </a:rPr>
              <a:t>TRỢ</a:t>
            </a:r>
            <a:r>
              <a:rPr lang="vi-VN" sz="1100" b="1" spc="-15" dirty="0">
                <a:solidFill>
                  <a:srgbClr val="7030A0"/>
                </a:solidFill>
                <a:latin typeface="+mn-lt"/>
              </a:rPr>
              <a:t> </a:t>
            </a:r>
            <a:r>
              <a:rPr lang="vi-VN" sz="1100" b="1" spc="-7" dirty="0">
                <a:solidFill>
                  <a:srgbClr val="7030A0"/>
                </a:solidFill>
                <a:latin typeface="+mn-lt"/>
              </a:rPr>
              <a:t>HTML5</a:t>
            </a:r>
          </a:p>
        </p:txBody>
      </p:sp>
      <p:sp>
        <p:nvSpPr>
          <p:cNvPr id="3" name="object 3"/>
          <p:cNvSpPr/>
          <p:nvPr/>
        </p:nvSpPr>
        <p:spPr>
          <a:xfrm>
            <a:off x="165034" y="484044"/>
            <a:ext cx="3630745" cy="736551"/>
          </a:xfrm>
          <a:custGeom>
            <a:avLst/>
            <a:gdLst/>
            <a:ahLst/>
            <a:cxnLst/>
            <a:rect l="l" t="t" r="r" b="b"/>
            <a:pathLst>
              <a:path w="8382000" h="1650364">
                <a:moveTo>
                  <a:pt x="8106918" y="0"/>
                </a:moveTo>
                <a:lnTo>
                  <a:pt x="275031" y="0"/>
                </a:lnTo>
                <a:lnTo>
                  <a:pt x="225594" y="4432"/>
                </a:lnTo>
                <a:lnTo>
                  <a:pt x="179065" y="17213"/>
                </a:lnTo>
                <a:lnTo>
                  <a:pt x="136219" y="37563"/>
                </a:lnTo>
                <a:lnTo>
                  <a:pt x="97833" y="64706"/>
                </a:lnTo>
                <a:lnTo>
                  <a:pt x="64685" y="97863"/>
                </a:lnTo>
                <a:lnTo>
                  <a:pt x="37550" y="136256"/>
                </a:lnTo>
                <a:lnTo>
                  <a:pt x="17207" y="179109"/>
                </a:lnTo>
                <a:lnTo>
                  <a:pt x="4431" y="225643"/>
                </a:lnTo>
                <a:lnTo>
                  <a:pt x="0" y="275082"/>
                </a:lnTo>
                <a:lnTo>
                  <a:pt x="0" y="1375156"/>
                </a:lnTo>
                <a:lnTo>
                  <a:pt x="4431" y="1424589"/>
                </a:lnTo>
                <a:lnTo>
                  <a:pt x="17207" y="1471112"/>
                </a:lnTo>
                <a:lnTo>
                  <a:pt x="37550" y="1513948"/>
                </a:lnTo>
                <a:lnTo>
                  <a:pt x="64685" y="1552321"/>
                </a:lnTo>
                <a:lnTo>
                  <a:pt x="97833" y="1585457"/>
                </a:lnTo>
                <a:lnTo>
                  <a:pt x="136219" y="1612580"/>
                </a:lnTo>
                <a:lnTo>
                  <a:pt x="179065" y="1632913"/>
                </a:lnTo>
                <a:lnTo>
                  <a:pt x="225594" y="1645682"/>
                </a:lnTo>
                <a:lnTo>
                  <a:pt x="275031" y="1650111"/>
                </a:lnTo>
                <a:lnTo>
                  <a:pt x="8106918" y="1650111"/>
                </a:lnTo>
                <a:lnTo>
                  <a:pt x="8156356" y="1645682"/>
                </a:lnTo>
                <a:lnTo>
                  <a:pt x="8202890" y="1632913"/>
                </a:lnTo>
                <a:lnTo>
                  <a:pt x="8245743" y="1612580"/>
                </a:lnTo>
                <a:lnTo>
                  <a:pt x="8284136" y="1585457"/>
                </a:lnTo>
                <a:lnTo>
                  <a:pt x="8317293" y="1552321"/>
                </a:lnTo>
                <a:lnTo>
                  <a:pt x="8344436" y="1513948"/>
                </a:lnTo>
                <a:lnTo>
                  <a:pt x="8364786" y="1471112"/>
                </a:lnTo>
                <a:lnTo>
                  <a:pt x="8377567" y="1424589"/>
                </a:lnTo>
                <a:lnTo>
                  <a:pt x="8382000" y="1375156"/>
                </a:lnTo>
                <a:lnTo>
                  <a:pt x="8382000" y="275082"/>
                </a:lnTo>
                <a:lnTo>
                  <a:pt x="8377567" y="225643"/>
                </a:lnTo>
                <a:lnTo>
                  <a:pt x="8364786" y="179109"/>
                </a:lnTo>
                <a:lnTo>
                  <a:pt x="8344436" y="136256"/>
                </a:lnTo>
                <a:lnTo>
                  <a:pt x="8317293" y="97863"/>
                </a:lnTo>
                <a:lnTo>
                  <a:pt x="8284136" y="64706"/>
                </a:lnTo>
                <a:lnTo>
                  <a:pt x="8245743" y="37563"/>
                </a:lnTo>
                <a:lnTo>
                  <a:pt x="8202890" y="17213"/>
                </a:lnTo>
                <a:lnTo>
                  <a:pt x="8156356" y="4432"/>
                </a:lnTo>
                <a:lnTo>
                  <a:pt x="8106918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034" y="1324319"/>
            <a:ext cx="3630745" cy="477809"/>
          </a:xfrm>
          <a:custGeom>
            <a:avLst/>
            <a:gdLst/>
            <a:ahLst/>
            <a:cxnLst/>
            <a:rect l="l" t="t" r="r" b="b"/>
            <a:pathLst>
              <a:path w="8382000" h="1070610">
                <a:moveTo>
                  <a:pt x="8203565" y="0"/>
                </a:moveTo>
                <a:lnTo>
                  <a:pt x="178447" y="0"/>
                </a:lnTo>
                <a:lnTo>
                  <a:pt x="131009" y="6373"/>
                </a:lnTo>
                <a:lnTo>
                  <a:pt x="88382" y="24360"/>
                </a:lnTo>
                <a:lnTo>
                  <a:pt x="52266" y="52260"/>
                </a:lnTo>
                <a:lnTo>
                  <a:pt x="24363" y="88373"/>
                </a:lnTo>
                <a:lnTo>
                  <a:pt x="6374" y="130998"/>
                </a:lnTo>
                <a:lnTo>
                  <a:pt x="0" y="178435"/>
                </a:lnTo>
                <a:lnTo>
                  <a:pt x="0" y="892175"/>
                </a:lnTo>
                <a:lnTo>
                  <a:pt x="6374" y="939611"/>
                </a:lnTo>
                <a:lnTo>
                  <a:pt x="24363" y="982236"/>
                </a:lnTo>
                <a:lnTo>
                  <a:pt x="52266" y="1018349"/>
                </a:lnTo>
                <a:lnTo>
                  <a:pt x="88382" y="1046249"/>
                </a:lnTo>
                <a:lnTo>
                  <a:pt x="131009" y="1064236"/>
                </a:lnTo>
                <a:lnTo>
                  <a:pt x="178447" y="1070610"/>
                </a:lnTo>
                <a:lnTo>
                  <a:pt x="8203565" y="1070610"/>
                </a:lnTo>
                <a:lnTo>
                  <a:pt x="8251001" y="1064236"/>
                </a:lnTo>
                <a:lnTo>
                  <a:pt x="8293626" y="1046249"/>
                </a:lnTo>
                <a:lnTo>
                  <a:pt x="8329739" y="1018349"/>
                </a:lnTo>
                <a:lnTo>
                  <a:pt x="8357639" y="982236"/>
                </a:lnTo>
                <a:lnTo>
                  <a:pt x="8375626" y="939611"/>
                </a:lnTo>
                <a:lnTo>
                  <a:pt x="8382000" y="892175"/>
                </a:lnTo>
                <a:lnTo>
                  <a:pt x="8382000" y="178435"/>
                </a:lnTo>
                <a:lnTo>
                  <a:pt x="8375626" y="130998"/>
                </a:lnTo>
                <a:lnTo>
                  <a:pt x="8357639" y="88373"/>
                </a:lnTo>
                <a:lnTo>
                  <a:pt x="8329739" y="52260"/>
                </a:lnTo>
                <a:lnTo>
                  <a:pt x="8293626" y="24360"/>
                </a:lnTo>
                <a:lnTo>
                  <a:pt x="8251001" y="6373"/>
                </a:lnTo>
                <a:lnTo>
                  <a:pt x="8203565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01781" y="545882"/>
            <a:ext cx="3617901" cy="1190565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 marR="2229">
              <a:lnSpc>
                <a:spcPct val="150100"/>
              </a:lnSpc>
              <a:spcBef>
                <a:spcPts val="44"/>
              </a:spcBef>
            </a:pPr>
            <a:r>
              <a:rPr spc="-2" dirty="0">
                <a:latin typeface="Calibri"/>
                <a:cs typeface="Calibri"/>
              </a:rPr>
              <a:t>HTML5 là </a:t>
            </a:r>
            <a:r>
              <a:rPr dirty="0">
                <a:latin typeface="Calibri"/>
                <a:cs typeface="Calibri"/>
              </a:rPr>
              <a:t>một </a:t>
            </a:r>
            <a:r>
              <a:rPr spc="-2" dirty="0">
                <a:latin typeface="Calibri"/>
                <a:cs typeface="Calibri"/>
              </a:rPr>
              <a:t>trình làm việc dạng tiến trình. </a:t>
            </a:r>
            <a:r>
              <a:rPr spc="-18" dirty="0">
                <a:latin typeface="Calibri"/>
                <a:cs typeface="Calibri"/>
              </a:rPr>
              <a:t>Tuy </a:t>
            </a:r>
            <a:r>
              <a:rPr spc="-2" dirty="0">
                <a:latin typeface="Calibri"/>
                <a:cs typeface="Calibri"/>
              </a:rPr>
              <a:t>nhiên </a:t>
            </a:r>
            <a:r>
              <a:rPr spc="-7" dirty="0">
                <a:latin typeface="Calibri"/>
                <a:cs typeface="Calibri"/>
              </a:rPr>
              <a:t>tất </a:t>
            </a:r>
            <a:r>
              <a:rPr spc="-4" dirty="0">
                <a:latin typeface="Calibri"/>
                <a:cs typeface="Calibri"/>
              </a:rPr>
              <a:t>cả các </a:t>
            </a:r>
            <a:r>
              <a:rPr spc="-2" dirty="0">
                <a:latin typeface="Calibri"/>
                <a:cs typeface="Calibri"/>
              </a:rPr>
              <a:t>trình </a:t>
            </a:r>
            <a:r>
              <a:rPr spc="-4" dirty="0">
                <a:latin typeface="Calibri"/>
                <a:cs typeface="Calibri"/>
              </a:rPr>
              <a:t>duyệt chính  (Chrome, </a:t>
            </a:r>
            <a:r>
              <a:rPr spc="-9" dirty="0">
                <a:latin typeface="Calibri"/>
                <a:cs typeface="Calibri"/>
              </a:rPr>
              <a:t>Firefox, </a:t>
            </a:r>
            <a:r>
              <a:rPr spc="-4" dirty="0">
                <a:latin typeface="Calibri"/>
                <a:cs typeface="Calibri"/>
              </a:rPr>
              <a:t>Internet </a:t>
            </a:r>
            <a:r>
              <a:rPr spc="-11" dirty="0">
                <a:latin typeface="Calibri"/>
                <a:cs typeface="Calibri"/>
              </a:rPr>
              <a:t>Explorer, </a:t>
            </a:r>
            <a:r>
              <a:rPr spc="-4" dirty="0">
                <a:latin typeface="Calibri"/>
                <a:cs typeface="Calibri"/>
              </a:rPr>
              <a:t>Safari, Opera) </a:t>
            </a:r>
            <a:r>
              <a:rPr dirty="0">
                <a:latin typeface="Calibri"/>
                <a:cs typeface="Calibri"/>
              </a:rPr>
              <a:t>đều hỗ </a:t>
            </a:r>
            <a:r>
              <a:rPr spc="-7" dirty="0">
                <a:latin typeface="Calibri"/>
                <a:cs typeface="Calibri"/>
              </a:rPr>
              <a:t>trợ </a:t>
            </a:r>
            <a:r>
              <a:rPr spc="-2" dirty="0">
                <a:latin typeface="Calibri"/>
                <a:cs typeface="Calibri"/>
              </a:rPr>
              <a:t>những phần </a:t>
            </a:r>
            <a:r>
              <a:rPr dirty="0">
                <a:latin typeface="Calibri"/>
                <a:cs typeface="Calibri"/>
              </a:rPr>
              <a:t>tử mới </a:t>
            </a:r>
            <a:r>
              <a:rPr spc="-4" dirty="0">
                <a:latin typeface="Calibri"/>
                <a:cs typeface="Calibri"/>
              </a:rPr>
              <a:t>trong  </a:t>
            </a:r>
            <a:r>
              <a:rPr spc="-2" dirty="0">
                <a:latin typeface="Calibri"/>
                <a:cs typeface="Calibri"/>
              </a:rPr>
              <a:t>HTML5 </a:t>
            </a:r>
            <a:r>
              <a:rPr spc="-7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APIs, </a:t>
            </a:r>
            <a:r>
              <a:rPr spc="-4" dirty="0">
                <a:latin typeface="Calibri"/>
                <a:cs typeface="Calibri"/>
              </a:rPr>
              <a:t>các </a:t>
            </a:r>
            <a:r>
              <a:rPr spc="-2" dirty="0">
                <a:latin typeface="Calibri"/>
                <a:cs typeface="Calibri"/>
              </a:rPr>
              <a:t>tính năng mới sẽ </a:t>
            </a:r>
            <a:r>
              <a:rPr dirty="0">
                <a:latin typeface="Calibri"/>
                <a:cs typeface="Calibri"/>
              </a:rPr>
              <a:t>được </a:t>
            </a:r>
            <a:r>
              <a:rPr spc="-2" dirty="0">
                <a:latin typeface="Calibri"/>
                <a:cs typeface="Calibri"/>
              </a:rPr>
              <a:t>tiếp </a:t>
            </a:r>
            <a:r>
              <a:rPr dirty="0">
                <a:latin typeface="Calibri"/>
                <a:cs typeface="Calibri"/>
              </a:rPr>
              <a:t>tục </a:t>
            </a:r>
            <a:r>
              <a:rPr spc="-2" dirty="0">
                <a:latin typeface="Calibri"/>
                <a:cs typeface="Calibri"/>
              </a:rPr>
              <a:t>bổ sung </a:t>
            </a:r>
            <a:r>
              <a:rPr spc="-4" dirty="0">
                <a:latin typeface="Calibri"/>
                <a:cs typeface="Calibri"/>
              </a:rPr>
              <a:t>trong các version</a:t>
            </a:r>
            <a:r>
              <a:rPr spc="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sau.</a:t>
            </a: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spcBef>
                <a:spcPts val="7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7522" marR="154887">
              <a:lnSpc>
                <a:spcPct val="150000"/>
              </a:lnSpc>
            </a:pPr>
            <a:r>
              <a:rPr spc="-2" dirty="0">
                <a:latin typeface="Calibri"/>
                <a:cs typeface="Calibri"/>
              </a:rPr>
              <a:t>HTML5 </a:t>
            </a:r>
            <a:r>
              <a:rPr dirty="0">
                <a:latin typeface="Calibri"/>
                <a:cs typeface="Calibri"/>
              </a:rPr>
              <a:t>đang </a:t>
            </a:r>
            <a:r>
              <a:rPr spc="-2" dirty="0">
                <a:latin typeface="Calibri"/>
                <a:cs typeface="Calibri"/>
              </a:rPr>
              <a:t>làm </a:t>
            </a:r>
            <a:r>
              <a:rPr dirty="0">
                <a:latin typeface="Calibri"/>
                <a:cs typeface="Calibri"/>
              </a:rPr>
              <a:t>việc </a:t>
            </a:r>
            <a:r>
              <a:rPr spc="-2" dirty="0">
                <a:latin typeface="Calibri"/>
                <a:cs typeface="Calibri"/>
              </a:rPr>
              <a:t>nhóm </a:t>
            </a:r>
            <a:r>
              <a:rPr spc="-4" dirty="0">
                <a:latin typeface="Calibri"/>
                <a:cs typeface="Calibri"/>
              </a:rPr>
              <a:t>tại AOL, </a:t>
            </a:r>
            <a:r>
              <a:rPr spc="-2" dirty="0">
                <a:latin typeface="Calibri"/>
                <a:cs typeface="Calibri"/>
              </a:rPr>
              <a:t>Apple, Google, </a:t>
            </a:r>
            <a:r>
              <a:rPr dirty="0">
                <a:latin typeface="Calibri"/>
                <a:cs typeface="Calibri"/>
              </a:rPr>
              <a:t>IBM, </a:t>
            </a:r>
            <a:r>
              <a:rPr spc="-4" dirty="0">
                <a:latin typeface="Calibri"/>
                <a:cs typeface="Calibri"/>
              </a:rPr>
              <a:t>Microsoft, Mozilla, </a:t>
            </a:r>
            <a:r>
              <a:rPr spc="-2" dirty="0">
                <a:latin typeface="Calibri"/>
                <a:cs typeface="Calibri"/>
              </a:rPr>
              <a:t>Nokia,  </a:t>
            </a:r>
            <a:r>
              <a:rPr spc="-4" dirty="0">
                <a:latin typeface="Calibri"/>
                <a:cs typeface="Calibri"/>
              </a:rPr>
              <a:t>Opera, </a:t>
            </a:r>
            <a:r>
              <a:rPr spc="-7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hàng </a:t>
            </a:r>
            <a:r>
              <a:rPr spc="-7" dirty="0">
                <a:latin typeface="Calibri"/>
                <a:cs typeface="Calibri"/>
              </a:rPr>
              <a:t>trăm </a:t>
            </a:r>
            <a:r>
              <a:rPr spc="-2" dirty="0">
                <a:latin typeface="Calibri"/>
                <a:cs typeface="Calibri"/>
              </a:rPr>
              <a:t>nhà cung </a:t>
            </a:r>
            <a:r>
              <a:rPr spc="-4" dirty="0">
                <a:latin typeface="Calibri"/>
                <a:cs typeface="Calibri"/>
              </a:rPr>
              <a:t>cấp</a:t>
            </a:r>
            <a:r>
              <a:rPr spc="39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khác.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39778" y="2950866"/>
            <a:ext cx="159808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036">
              <a:lnSpc>
                <a:spcPts val="656"/>
              </a:lnSpc>
            </a:pPr>
            <a:fld id="{81D60167-4931-47E6-BA6A-407CBD079E47}" type="slidenum">
              <a:rPr sz="600" dirty="0">
                <a:solidFill>
                  <a:srgbClr val="FFFFFF"/>
                </a:solidFill>
                <a:latin typeface="Calibri"/>
                <a:cs typeface="Calibri"/>
              </a:rPr>
              <a:pPr marL="71036">
                <a:lnSpc>
                  <a:spcPts val="656"/>
                </a:lnSpc>
              </a:pPr>
              <a:t>27</a:t>
            </a:fld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3128" y="65840"/>
            <a:ext cx="3686554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z="1100" b="1" spc="-44" dirty="0">
                <a:solidFill>
                  <a:srgbClr val="7030A0"/>
                </a:solidFill>
                <a:latin typeface="+mn-lt"/>
              </a:rPr>
              <a:t>TỔNG</a:t>
            </a:r>
            <a:r>
              <a:rPr lang="vi-VN" sz="1100" b="1" spc="-26" dirty="0">
                <a:solidFill>
                  <a:srgbClr val="7030A0"/>
                </a:solidFill>
                <a:latin typeface="+mn-lt"/>
              </a:rPr>
              <a:t> KẾT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739778" y="2950866"/>
            <a:ext cx="159808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036">
              <a:lnSpc>
                <a:spcPts val="656"/>
              </a:lnSpc>
            </a:pPr>
            <a:fld id="{81D60167-4931-47E6-BA6A-407CBD079E47}" type="slidenum">
              <a:rPr sz="600" dirty="0">
                <a:solidFill>
                  <a:srgbClr val="FFFFFF"/>
                </a:solidFill>
                <a:latin typeface="Calibri"/>
                <a:cs typeface="Calibri"/>
              </a:rPr>
              <a:pPr marL="71036">
                <a:lnSpc>
                  <a:spcPts val="656"/>
                </a:lnSpc>
              </a:pPr>
              <a:t>28</a:t>
            </a:fld>
            <a:endParaRPr sz="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5350" y="372612"/>
            <a:ext cx="3451133" cy="2149960"/>
          </a:xfrm>
          <a:prstGeom prst="rect">
            <a:avLst/>
          </a:prstGeom>
        </p:spPr>
        <p:txBody>
          <a:bodyPr vert="horz" wrap="square" lIns="0" tIns="4457" rIns="0" bIns="0" rtlCol="0">
            <a:spAutoFit/>
          </a:bodyPr>
          <a:lstStyle/>
          <a:p>
            <a:pPr marL="125916" marR="3900" indent="-120344" algn="just">
              <a:lnSpc>
                <a:spcPct val="102400"/>
              </a:lnSpc>
              <a:spcBef>
                <a:spcPts val="35"/>
              </a:spcBef>
              <a:buClr>
                <a:srgbClr val="AC1317"/>
              </a:buClr>
              <a:buSzPct val="152941"/>
              <a:buFont typeface="Wingdings"/>
              <a:buChar char=""/>
              <a:tabLst>
                <a:tab pos="125916" algn="l"/>
              </a:tabLst>
            </a:pPr>
            <a:r>
              <a:rPr sz="700" spc="2" dirty="0">
                <a:latin typeface="Calibri"/>
                <a:cs typeface="Calibri"/>
              </a:rPr>
              <a:t>HTML5 </a:t>
            </a:r>
            <a:r>
              <a:rPr sz="700" dirty="0">
                <a:latin typeface="Calibri"/>
                <a:cs typeface="Calibri"/>
              </a:rPr>
              <a:t>là </a:t>
            </a:r>
            <a:r>
              <a:rPr sz="700" spc="4" dirty="0">
                <a:latin typeface="Calibri"/>
                <a:cs typeface="Calibri"/>
              </a:rPr>
              <a:t>dự </a:t>
            </a:r>
            <a:r>
              <a:rPr sz="700" spc="2" dirty="0">
                <a:latin typeface="Calibri"/>
                <a:cs typeface="Calibri"/>
              </a:rPr>
              <a:t>án hợp </a:t>
            </a:r>
            <a:r>
              <a:rPr sz="700" dirty="0">
                <a:latin typeface="Calibri"/>
                <a:cs typeface="Calibri"/>
              </a:rPr>
              <a:t>tác </a:t>
            </a:r>
            <a:r>
              <a:rPr sz="700" spc="2" dirty="0">
                <a:latin typeface="Calibri"/>
                <a:cs typeface="Calibri"/>
              </a:rPr>
              <a:t>giữa </a:t>
            </a:r>
            <a:r>
              <a:rPr sz="700" spc="-2" dirty="0">
                <a:latin typeface="Calibri"/>
                <a:cs typeface="Calibri"/>
              </a:rPr>
              <a:t>World </a:t>
            </a:r>
            <a:r>
              <a:rPr sz="700" spc="2" dirty="0">
                <a:latin typeface="Calibri"/>
                <a:cs typeface="Calibri"/>
              </a:rPr>
              <a:t>Wide </a:t>
            </a:r>
            <a:r>
              <a:rPr sz="700" spc="-2" dirty="0">
                <a:latin typeface="Calibri"/>
                <a:cs typeface="Calibri"/>
              </a:rPr>
              <a:t>Web </a:t>
            </a:r>
            <a:r>
              <a:rPr sz="700" dirty="0">
                <a:latin typeface="Calibri"/>
                <a:cs typeface="Calibri"/>
              </a:rPr>
              <a:t>Consortium </a:t>
            </a:r>
            <a:r>
              <a:rPr sz="700" spc="2" dirty="0">
                <a:latin typeface="Calibri"/>
                <a:cs typeface="Calibri"/>
              </a:rPr>
              <a:t>(W3C) </a:t>
            </a:r>
            <a:r>
              <a:rPr sz="700" dirty="0">
                <a:latin typeface="Calibri"/>
                <a:cs typeface="Calibri"/>
              </a:rPr>
              <a:t>và </a:t>
            </a:r>
            <a:r>
              <a:rPr sz="700" spc="4" dirty="0">
                <a:latin typeface="Calibri"/>
                <a:cs typeface="Calibri"/>
              </a:rPr>
              <a:t>Nhóm </a:t>
            </a:r>
            <a:r>
              <a:rPr sz="700" dirty="0">
                <a:latin typeface="Calibri"/>
                <a:cs typeface="Calibri"/>
              </a:rPr>
              <a:t>công tác  </a:t>
            </a:r>
            <a:r>
              <a:rPr sz="700" spc="2" dirty="0">
                <a:latin typeface="Calibri"/>
                <a:cs typeface="Calibri"/>
              </a:rPr>
              <a:t>Công nghệ </a:t>
            </a:r>
            <a:r>
              <a:rPr sz="700" spc="-2" dirty="0">
                <a:latin typeface="Calibri"/>
                <a:cs typeface="Calibri"/>
              </a:rPr>
              <a:t>Web </a:t>
            </a:r>
            <a:r>
              <a:rPr sz="700" dirty="0">
                <a:latin typeface="Calibri"/>
                <a:cs typeface="Calibri"/>
              </a:rPr>
              <a:t>Hypertext Application</a:t>
            </a:r>
            <a:r>
              <a:rPr sz="700" spc="11" dirty="0">
                <a:latin typeface="Calibri"/>
                <a:cs typeface="Calibri"/>
              </a:rPr>
              <a:t> </a:t>
            </a:r>
            <a:r>
              <a:rPr sz="700" spc="-2" dirty="0">
                <a:latin typeface="Calibri"/>
                <a:cs typeface="Calibri"/>
              </a:rPr>
              <a:t>(WHATWG).</a:t>
            </a:r>
            <a:endParaRPr sz="700" dirty="0">
              <a:latin typeface="Calibri"/>
              <a:cs typeface="Calibri"/>
            </a:endParaRPr>
          </a:p>
          <a:p>
            <a:pPr marL="125916" indent="-120344">
              <a:spcBef>
                <a:spcPts val="15"/>
              </a:spcBef>
              <a:buClr>
                <a:srgbClr val="AC1317"/>
              </a:buClr>
              <a:buSzPct val="152941"/>
              <a:buFont typeface="Wingdings"/>
              <a:buChar char=""/>
              <a:tabLst>
                <a:tab pos="125916" algn="l"/>
              </a:tabLst>
            </a:pPr>
            <a:r>
              <a:rPr sz="700" dirty="0">
                <a:latin typeface="Calibri"/>
                <a:cs typeface="Calibri"/>
              </a:rPr>
              <a:t>Tính</a:t>
            </a:r>
            <a:r>
              <a:rPr sz="700" spc="24" dirty="0">
                <a:latin typeface="Calibri"/>
                <a:cs typeface="Calibri"/>
              </a:rPr>
              <a:t> </a:t>
            </a:r>
            <a:r>
              <a:rPr sz="700" spc="2" dirty="0">
                <a:latin typeface="Calibri"/>
                <a:cs typeface="Calibri"/>
              </a:rPr>
              <a:t>năng</a:t>
            </a:r>
            <a:r>
              <a:rPr sz="700" spc="22" dirty="0">
                <a:latin typeface="Calibri"/>
                <a:cs typeface="Calibri"/>
              </a:rPr>
              <a:t> </a:t>
            </a:r>
            <a:r>
              <a:rPr sz="700" spc="2" dirty="0">
                <a:latin typeface="Calibri"/>
                <a:cs typeface="Calibri"/>
              </a:rPr>
              <a:t>mới</a:t>
            </a:r>
            <a:r>
              <a:rPr sz="700" spc="15" dirty="0">
                <a:latin typeface="Calibri"/>
                <a:cs typeface="Calibri"/>
              </a:rPr>
              <a:t> </a:t>
            </a:r>
            <a:r>
              <a:rPr sz="700" spc="2" dirty="0">
                <a:latin typeface="Calibri"/>
                <a:cs typeface="Calibri"/>
              </a:rPr>
              <a:t>của</a:t>
            </a:r>
            <a:r>
              <a:rPr sz="700" spc="22" dirty="0">
                <a:latin typeface="Calibri"/>
                <a:cs typeface="Calibri"/>
              </a:rPr>
              <a:t> </a:t>
            </a:r>
            <a:r>
              <a:rPr sz="700" spc="2" dirty="0">
                <a:latin typeface="Calibri"/>
                <a:cs typeface="Calibri"/>
              </a:rPr>
              <a:t>HTML5</a:t>
            </a:r>
            <a:r>
              <a:rPr sz="700" spc="18" dirty="0">
                <a:latin typeface="Calibri"/>
                <a:cs typeface="Calibri"/>
              </a:rPr>
              <a:t> </a:t>
            </a:r>
            <a:r>
              <a:rPr sz="700" dirty="0">
                <a:latin typeface="Calibri"/>
                <a:cs typeface="Calibri"/>
              </a:rPr>
              <a:t>sẽ</a:t>
            </a:r>
            <a:r>
              <a:rPr sz="700" spc="18" dirty="0">
                <a:latin typeface="Calibri"/>
                <a:cs typeface="Calibri"/>
              </a:rPr>
              <a:t> </a:t>
            </a:r>
            <a:r>
              <a:rPr sz="700" spc="2" dirty="0">
                <a:latin typeface="Calibri"/>
                <a:cs typeface="Calibri"/>
              </a:rPr>
              <a:t>bao</a:t>
            </a:r>
            <a:r>
              <a:rPr sz="700" spc="22" dirty="0">
                <a:latin typeface="Calibri"/>
                <a:cs typeface="Calibri"/>
              </a:rPr>
              <a:t> </a:t>
            </a:r>
            <a:r>
              <a:rPr sz="700" spc="2" dirty="0">
                <a:latin typeface="Calibri"/>
                <a:cs typeface="Calibri"/>
              </a:rPr>
              <a:t>gồm</a:t>
            </a:r>
            <a:r>
              <a:rPr sz="700" spc="22" dirty="0">
                <a:latin typeface="Calibri"/>
                <a:cs typeface="Calibri"/>
              </a:rPr>
              <a:t> </a:t>
            </a:r>
            <a:r>
              <a:rPr sz="700" dirty="0">
                <a:latin typeface="Calibri"/>
                <a:cs typeface="Calibri"/>
              </a:rPr>
              <a:t>các</a:t>
            </a:r>
            <a:r>
              <a:rPr sz="700" spc="22" dirty="0">
                <a:latin typeface="Calibri"/>
                <a:cs typeface="Calibri"/>
              </a:rPr>
              <a:t> </a:t>
            </a:r>
            <a:r>
              <a:rPr sz="700" dirty="0">
                <a:latin typeface="Calibri"/>
                <a:cs typeface="Calibri"/>
              </a:rPr>
              <a:t>thẻ</a:t>
            </a:r>
            <a:r>
              <a:rPr sz="700" spc="22" dirty="0">
                <a:latin typeface="Calibri"/>
                <a:cs typeface="Calibri"/>
              </a:rPr>
              <a:t> </a:t>
            </a:r>
            <a:r>
              <a:rPr sz="700" spc="4" dirty="0">
                <a:latin typeface="Calibri"/>
                <a:cs typeface="Calibri"/>
              </a:rPr>
              <a:t>như</a:t>
            </a:r>
            <a:r>
              <a:rPr sz="700" spc="18" dirty="0">
                <a:latin typeface="Calibri"/>
                <a:cs typeface="Calibri"/>
              </a:rPr>
              <a:t> </a:t>
            </a:r>
            <a:r>
              <a:rPr sz="700" dirty="0">
                <a:latin typeface="Calibri"/>
                <a:cs typeface="Calibri"/>
              </a:rPr>
              <a:t>&lt;canvas&gt;,</a:t>
            </a:r>
            <a:r>
              <a:rPr sz="700" spc="22" dirty="0">
                <a:latin typeface="Calibri"/>
                <a:cs typeface="Calibri"/>
              </a:rPr>
              <a:t> </a:t>
            </a:r>
            <a:r>
              <a:rPr sz="700" dirty="0">
                <a:latin typeface="Calibri"/>
                <a:cs typeface="Calibri"/>
              </a:rPr>
              <a:t>&lt;article&gt;,</a:t>
            </a:r>
            <a:r>
              <a:rPr sz="700" spc="26" dirty="0">
                <a:latin typeface="Calibri"/>
                <a:cs typeface="Calibri"/>
              </a:rPr>
              <a:t> </a:t>
            </a:r>
            <a:r>
              <a:rPr sz="700" dirty="0">
                <a:latin typeface="Calibri"/>
                <a:cs typeface="Calibri"/>
              </a:rPr>
              <a:t>&lt;nav&gt;,</a:t>
            </a:r>
          </a:p>
          <a:p>
            <a:pPr marL="125916">
              <a:spcBef>
                <a:spcPts val="15"/>
              </a:spcBef>
            </a:pPr>
            <a:r>
              <a:rPr sz="700" spc="2" dirty="0">
                <a:latin typeface="Calibri"/>
                <a:cs typeface="Calibri"/>
              </a:rPr>
              <a:t>&lt;header&gt;, </a:t>
            </a:r>
            <a:r>
              <a:rPr sz="700" dirty="0">
                <a:latin typeface="Calibri"/>
                <a:cs typeface="Calibri"/>
              </a:rPr>
              <a:t>&lt;footer&gt;, &lt;section&gt;, &lt;audio&gt;, </a:t>
            </a:r>
            <a:r>
              <a:rPr sz="700" spc="2" dirty="0">
                <a:latin typeface="Calibri"/>
                <a:cs typeface="Calibri"/>
              </a:rPr>
              <a:t>&lt;video&gt; </a:t>
            </a:r>
            <a:r>
              <a:rPr lang="vi-VN" sz="700" spc="2" dirty="0" smtClean="0">
                <a:latin typeface="Calibri"/>
                <a:cs typeface="Calibri"/>
              </a:rPr>
              <a:t>.v.v.</a:t>
            </a:r>
            <a:endParaRPr sz="7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 marL="125916" indent="-120344">
              <a:buClr>
                <a:srgbClr val="AC1317"/>
              </a:buClr>
              <a:buSzPct val="152941"/>
              <a:buFont typeface="Wingdings"/>
              <a:buChar char=""/>
              <a:tabLst>
                <a:tab pos="125916" algn="l"/>
              </a:tabLst>
            </a:pPr>
            <a:r>
              <a:rPr sz="700" spc="4" dirty="0">
                <a:latin typeface="Calibri"/>
                <a:cs typeface="Calibri"/>
              </a:rPr>
              <a:t>Một </a:t>
            </a:r>
            <a:r>
              <a:rPr sz="700" spc="2" dirty="0">
                <a:latin typeface="Calibri"/>
                <a:cs typeface="Calibri"/>
              </a:rPr>
              <a:t>số </a:t>
            </a:r>
            <a:r>
              <a:rPr sz="700" dirty="0">
                <a:latin typeface="Calibri"/>
                <a:cs typeface="Calibri"/>
              </a:rPr>
              <a:t>công </a:t>
            </a:r>
            <a:r>
              <a:rPr sz="700" spc="2" dirty="0">
                <a:latin typeface="Calibri"/>
                <a:cs typeface="Calibri"/>
              </a:rPr>
              <a:t>nghệ được sử </a:t>
            </a:r>
            <a:r>
              <a:rPr sz="700" spc="4" dirty="0">
                <a:latin typeface="Calibri"/>
                <a:cs typeface="Calibri"/>
              </a:rPr>
              <a:t>dụng </a:t>
            </a:r>
            <a:r>
              <a:rPr sz="700" spc="2" dirty="0">
                <a:latin typeface="Calibri"/>
                <a:cs typeface="Calibri"/>
              </a:rPr>
              <a:t>để </a:t>
            </a:r>
            <a:r>
              <a:rPr sz="700" dirty="0">
                <a:latin typeface="Calibri"/>
                <a:cs typeface="Calibri"/>
              </a:rPr>
              <a:t>tạo </a:t>
            </a:r>
            <a:r>
              <a:rPr sz="700" spc="-4" dirty="0">
                <a:latin typeface="Calibri"/>
                <a:cs typeface="Calibri"/>
              </a:rPr>
              <a:t>ra </a:t>
            </a:r>
            <a:r>
              <a:rPr sz="700" dirty="0">
                <a:latin typeface="Calibri"/>
                <a:cs typeface="Calibri"/>
              </a:rPr>
              <a:t>các </a:t>
            </a:r>
            <a:r>
              <a:rPr sz="700" spc="-4" dirty="0">
                <a:latin typeface="Calibri"/>
                <a:cs typeface="Calibri"/>
              </a:rPr>
              <a:t>Web </a:t>
            </a:r>
            <a:r>
              <a:rPr sz="700" dirty="0">
                <a:latin typeface="Calibri"/>
                <a:cs typeface="Calibri"/>
              </a:rPr>
              <a:t>sites </a:t>
            </a:r>
            <a:r>
              <a:rPr sz="700" spc="2" dirty="0">
                <a:latin typeface="Calibri"/>
                <a:cs typeface="Calibri"/>
              </a:rPr>
              <a:t>động </a:t>
            </a:r>
            <a:r>
              <a:rPr sz="700" spc="4" dirty="0">
                <a:latin typeface="Calibri"/>
                <a:cs typeface="Calibri"/>
              </a:rPr>
              <a:t>như </a:t>
            </a:r>
            <a:r>
              <a:rPr sz="700" dirty="0">
                <a:latin typeface="Calibri"/>
                <a:cs typeface="Calibri"/>
              </a:rPr>
              <a:t>JavaScript,</a:t>
            </a:r>
            <a:r>
              <a:rPr sz="700" spc="33" dirty="0">
                <a:latin typeface="Calibri"/>
                <a:cs typeface="Calibri"/>
              </a:rPr>
              <a:t> </a:t>
            </a:r>
            <a:r>
              <a:rPr sz="700" spc="2" dirty="0">
                <a:latin typeface="Calibri"/>
                <a:cs typeface="Calibri"/>
              </a:rPr>
              <a:t>CSS,</a:t>
            </a:r>
            <a:endParaRPr sz="700" dirty="0">
              <a:latin typeface="Calibri"/>
              <a:cs typeface="Calibri"/>
            </a:endParaRPr>
          </a:p>
          <a:p>
            <a:pPr marL="125916">
              <a:spcBef>
                <a:spcPts val="15"/>
              </a:spcBef>
            </a:pPr>
            <a:r>
              <a:rPr sz="700" spc="2" dirty="0">
                <a:latin typeface="Calibri"/>
                <a:cs typeface="Calibri"/>
              </a:rPr>
              <a:t>XHTML, and</a:t>
            </a:r>
            <a:r>
              <a:rPr sz="700" spc="4" dirty="0">
                <a:latin typeface="Calibri"/>
                <a:cs typeface="Calibri"/>
              </a:rPr>
              <a:t> </a:t>
            </a:r>
            <a:r>
              <a:rPr sz="700" spc="2" dirty="0">
                <a:latin typeface="Calibri"/>
                <a:cs typeface="Calibri"/>
              </a:rPr>
              <a:t>DHTML.</a:t>
            </a:r>
            <a:endParaRPr sz="700" dirty="0">
              <a:latin typeface="Calibri"/>
              <a:cs typeface="Calibri"/>
            </a:endParaRPr>
          </a:p>
          <a:p>
            <a:pPr>
              <a:spcBef>
                <a:spcPts val="7"/>
              </a:spcBef>
            </a:pPr>
            <a:endParaRPr dirty="0">
              <a:latin typeface="Times New Roman"/>
              <a:cs typeface="Times New Roman"/>
            </a:endParaRPr>
          </a:p>
          <a:p>
            <a:pPr marL="125916" marR="3064" indent="-120344" algn="just">
              <a:lnSpc>
                <a:spcPct val="101800"/>
              </a:lnSpc>
              <a:spcBef>
                <a:spcPts val="2"/>
              </a:spcBef>
              <a:buClr>
                <a:srgbClr val="AC1317"/>
              </a:buClr>
              <a:buSzPct val="152941"/>
              <a:buFont typeface="Wingdings"/>
              <a:buChar char=""/>
              <a:tabLst>
                <a:tab pos="125916" algn="l"/>
              </a:tabLst>
            </a:pPr>
            <a:r>
              <a:rPr sz="700" spc="4" dirty="0">
                <a:latin typeface="Calibri"/>
                <a:cs typeface="Calibri"/>
              </a:rPr>
              <a:t>A </a:t>
            </a:r>
            <a:r>
              <a:rPr sz="700" dirty="0">
                <a:latin typeface="Calibri"/>
                <a:cs typeface="Calibri"/>
              </a:rPr>
              <a:t>Cascading Style Sheet (CSS) là </a:t>
            </a:r>
            <a:r>
              <a:rPr sz="700" spc="4" dirty="0">
                <a:latin typeface="Calibri"/>
                <a:cs typeface="Calibri"/>
              </a:rPr>
              <a:t>một </a:t>
            </a:r>
            <a:r>
              <a:rPr sz="700" spc="2" dirty="0">
                <a:latin typeface="Calibri"/>
                <a:cs typeface="Calibri"/>
              </a:rPr>
              <a:t>quy </a:t>
            </a:r>
            <a:r>
              <a:rPr sz="700" dirty="0">
                <a:latin typeface="Calibri"/>
                <a:cs typeface="Calibri"/>
              </a:rPr>
              <a:t>tắc </a:t>
            </a:r>
            <a:r>
              <a:rPr sz="700" spc="2" dirty="0">
                <a:latin typeface="Calibri"/>
                <a:cs typeface="Calibri"/>
              </a:rPr>
              <a:t>dựa </a:t>
            </a:r>
            <a:r>
              <a:rPr sz="700" dirty="0">
                <a:latin typeface="Calibri"/>
                <a:cs typeface="Calibri"/>
              </a:rPr>
              <a:t>trên </a:t>
            </a:r>
            <a:r>
              <a:rPr sz="700" spc="2" dirty="0">
                <a:latin typeface="Calibri"/>
                <a:cs typeface="Calibri"/>
              </a:rPr>
              <a:t>ngôn ngữ, </a:t>
            </a:r>
            <a:r>
              <a:rPr sz="700" dirty="0">
                <a:latin typeface="Calibri"/>
                <a:cs typeface="Calibri"/>
              </a:rPr>
              <a:t>trong </a:t>
            </a:r>
            <a:r>
              <a:rPr sz="700" spc="2" dirty="0">
                <a:latin typeface="Calibri"/>
                <a:cs typeface="Calibri"/>
              </a:rPr>
              <a:t>đó quy định cụ  thể hướng dẫn định dạng cho nội dung quy định </a:t>
            </a:r>
            <a:r>
              <a:rPr sz="700" dirty="0">
                <a:latin typeface="Calibri"/>
                <a:cs typeface="Calibri"/>
              </a:rPr>
              <a:t>trong </a:t>
            </a:r>
            <a:r>
              <a:rPr sz="700" spc="4" dirty="0">
                <a:latin typeface="Calibri"/>
                <a:cs typeface="Calibri"/>
              </a:rPr>
              <a:t>một </a:t>
            </a:r>
            <a:r>
              <a:rPr sz="700" dirty="0">
                <a:latin typeface="Calibri"/>
                <a:cs typeface="Calibri"/>
              </a:rPr>
              <a:t>trang</a:t>
            </a:r>
            <a:r>
              <a:rPr sz="700" spc="-2" dirty="0">
                <a:latin typeface="Calibri"/>
                <a:cs typeface="Calibri"/>
              </a:rPr>
              <a:t> </a:t>
            </a:r>
            <a:r>
              <a:rPr sz="700" spc="2" dirty="0">
                <a:latin typeface="Calibri"/>
                <a:cs typeface="Calibri"/>
              </a:rPr>
              <a:t>HTML.</a:t>
            </a:r>
            <a:endParaRPr sz="700" dirty="0">
              <a:latin typeface="Calibri"/>
              <a:cs typeface="Calibri"/>
            </a:endParaRPr>
          </a:p>
          <a:p>
            <a:pPr>
              <a:spcBef>
                <a:spcPts val="7"/>
              </a:spcBef>
              <a:buClr>
                <a:srgbClr val="AC1317"/>
              </a:buClr>
              <a:buFont typeface="Wingdings"/>
              <a:buChar char=""/>
            </a:pPr>
            <a:endParaRPr dirty="0">
              <a:latin typeface="Times New Roman"/>
              <a:cs typeface="Times New Roman"/>
            </a:endParaRPr>
          </a:p>
          <a:p>
            <a:pPr marL="125916" marR="3064" indent="-120344" algn="just">
              <a:lnSpc>
                <a:spcPct val="101800"/>
              </a:lnSpc>
              <a:buClr>
                <a:srgbClr val="AC1317"/>
              </a:buClr>
              <a:buSzPct val="152941"/>
              <a:buFont typeface="Wingdings"/>
              <a:buChar char=""/>
              <a:tabLst>
                <a:tab pos="125916" algn="l"/>
              </a:tabLst>
            </a:pPr>
            <a:r>
              <a:rPr sz="700" dirty="0">
                <a:latin typeface="Calibri"/>
                <a:cs typeface="Calibri"/>
              </a:rPr>
              <a:t>JavaScript là </a:t>
            </a:r>
            <a:r>
              <a:rPr sz="700" spc="4" dirty="0">
                <a:latin typeface="Calibri"/>
                <a:cs typeface="Calibri"/>
              </a:rPr>
              <a:t>một </a:t>
            </a:r>
            <a:r>
              <a:rPr sz="700" spc="2" dirty="0">
                <a:latin typeface="Calibri"/>
                <a:cs typeface="Calibri"/>
              </a:rPr>
              <a:t>ngôn ngữ </a:t>
            </a:r>
            <a:r>
              <a:rPr sz="700" dirty="0">
                <a:latin typeface="Calibri"/>
                <a:cs typeface="Calibri"/>
              </a:rPr>
              <a:t>kịch </a:t>
            </a:r>
            <a:r>
              <a:rPr sz="700" spc="2" dirty="0">
                <a:latin typeface="Calibri"/>
                <a:cs typeface="Calibri"/>
              </a:rPr>
              <a:t>bản cho phép bạn </a:t>
            </a:r>
            <a:r>
              <a:rPr sz="700" spc="-4" dirty="0">
                <a:latin typeface="Calibri"/>
                <a:cs typeface="Calibri"/>
              </a:rPr>
              <a:t>xây </a:t>
            </a:r>
            <a:r>
              <a:rPr sz="700" spc="2" dirty="0">
                <a:latin typeface="Calibri"/>
                <a:cs typeface="Calibri"/>
              </a:rPr>
              <a:t>dựng </a:t>
            </a:r>
            <a:r>
              <a:rPr sz="700" dirty="0">
                <a:latin typeface="Calibri"/>
                <a:cs typeface="Calibri"/>
              </a:rPr>
              <a:t>các trang </a:t>
            </a:r>
            <a:r>
              <a:rPr sz="700" spc="2" dirty="0">
                <a:latin typeface="Calibri"/>
                <a:cs typeface="Calibri"/>
              </a:rPr>
              <a:t>web động bằng  </a:t>
            </a:r>
            <a:r>
              <a:rPr sz="700" dirty="0">
                <a:latin typeface="Calibri"/>
                <a:cs typeface="Calibri"/>
              </a:rPr>
              <a:t>cách </a:t>
            </a:r>
            <a:r>
              <a:rPr sz="700" spc="4" dirty="0">
                <a:latin typeface="Calibri"/>
                <a:cs typeface="Calibri"/>
              </a:rPr>
              <a:t>đảm </a:t>
            </a:r>
            <a:r>
              <a:rPr sz="700" spc="2" dirty="0">
                <a:latin typeface="Calibri"/>
                <a:cs typeface="Calibri"/>
              </a:rPr>
              <a:t>bảo tương </a:t>
            </a:r>
            <a:r>
              <a:rPr sz="700" dirty="0">
                <a:latin typeface="Calibri"/>
                <a:cs typeface="Calibri"/>
              </a:rPr>
              <a:t>tác </a:t>
            </a:r>
            <a:r>
              <a:rPr sz="700" spc="2" dirty="0">
                <a:latin typeface="Calibri"/>
                <a:cs typeface="Calibri"/>
              </a:rPr>
              <a:t>người sử dụng </a:t>
            </a:r>
            <a:r>
              <a:rPr sz="700" dirty="0">
                <a:latin typeface="Calibri"/>
                <a:cs typeface="Calibri"/>
              </a:rPr>
              <a:t>tối</a:t>
            </a:r>
            <a:r>
              <a:rPr sz="700" spc="7" dirty="0">
                <a:latin typeface="Calibri"/>
                <a:cs typeface="Calibri"/>
              </a:rPr>
              <a:t> </a:t>
            </a:r>
            <a:r>
              <a:rPr sz="700" dirty="0">
                <a:latin typeface="Calibri"/>
                <a:cs typeface="Calibri"/>
              </a:rPr>
              <a:t>đa.</a:t>
            </a:r>
          </a:p>
          <a:p>
            <a:pPr>
              <a:spcBef>
                <a:spcPts val="9"/>
              </a:spcBef>
              <a:buClr>
                <a:srgbClr val="AC1317"/>
              </a:buClr>
              <a:buFont typeface="Wingdings"/>
              <a:buChar char=""/>
            </a:pPr>
            <a:endParaRPr dirty="0">
              <a:latin typeface="Times New Roman"/>
              <a:cs typeface="Times New Roman"/>
            </a:endParaRPr>
          </a:p>
          <a:p>
            <a:pPr marL="125916" marR="2229" indent="-120344" algn="just">
              <a:lnSpc>
                <a:spcPct val="101800"/>
              </a:lnSpc>
              <a:buClr>
                <a:srgbClr val="AC1317"/>
              </a:buClr>
              <a:buSzPct val="152941"/>
              <a:buFont typeface="Wingdings"/>
              <a:buChar char=""/>
              <a:tabLst>
                <a:tab pos="125916" algn="l"/>
              </a:tabLst>
            </a:pPr>
            <a:r>
              <a:rPr sz="700" spc="2" dirty="0">
                <a:latin typeface="Calibri"/>
                <a:cs typeface="Calibri"/>
              </a:rPr>
              <a:t>jQuery </a:t>
            </a:r>
            <a:r>
              <a:rPr sz="700" spc="4" dirty="0">
                <a:latin typeface="Calibri"/>
                <a:cs typeface="Calibri"/>
              </a:rPr>
              <a:t>một </a:t>
            </a:r>
            <a:r>
              <a:rPr sz="700" spc="2" dirty="0">
                <a:latin typeface="Calibri"/>
                <a:cs typeface="Calibri"/>
              </a:rPr>
              <a:t>thư viện </a:t>
            </a:r>
            <a:r>
              <a:rPr sz="700" dirty="0">
                <a:latin typeface="Calibri"/>
                <a:cs typeface="Calibri"/>
              </a:rPr>
              <a:t>JavaScript library </a:t>
            </a:r>
            <a:r>
              <a:rPr sz="700" spc="2" dirty="0">
                <a:latin typeface="Calibri"/>
                <a:cs typeface="Calibri"/>
              </a:rPr>
              <a:t>đơn giản </a:t>
            </a:r>
            <a:r>
              <a:rPr sz="700" dirty="0">
                <a:latin typeface="Calibri"/>
                <a:cs typeface="Calibri"/>
              </a:rPr>
              <a:t>hóa </a:t>
            </a:r>
            <a:r>
              <a:rPr sz="700" spc="2" dirty="0">
                <a:latin typeface="Calibri"/>
                <a:cs typeface="Calibri"/>
              </a:rPr>
              <a:t>việc </a:t>
            </a:r>
            <a:r>
              <a:rPr sz="700" dirty="0">
                <a:latin typeface="Calibri"/>
                <a:cs typeface="Calibri"/>
              </a:rPr>
              <a:t>thiết </a:t>
            </a:r>
            <a:r>
              <a:rPr sz="700" spc="-11" dirty="0">
                <a:latin typeface="Calibri"/>
                <a:cs typeface="Calibri"/>
              </a:rPr>
              <a:t>kế </a:t>
            </a:r>
            <a:r>
              <a:rPr sz="700" dirty="0">
                <a:latin typeface="Calibri"/>
                <a:cs typeface="Calibri"/>
              </a:rPr>
              <a:t>kịch </a:t>
            </a:r>
            <a:r>
              <a:rPr sz="700" spc="2" dirty="0">
                <a:latin typeface="Calibri"/>
                <a:cs typeface="Calibri"/>
              </a:rPr>
              <a:t>bản phía </a:t>
            </a:r>
            <a:r>
              <a:rPr sz="700" dirty="0">
                <a:latin typeface="Calibri"/>
                <a:cs typeface="Calibri"/>
              </a:rPr>
              <a:t>client </a:t>
            </a:r>
            <a:r>
              <a:rPr sz="700" spc="169" dirty="0">
                <a:latin typeface="Calibri"/>
                <a:cs typeface="Calibri"/>
              </a:rPr>
              <a:t> </a:t>
            </a:r>
            <a:r>
              <a:rPr sz="700" dirty="0">
                <a:latin typeface="Calibri"/>
                <a:cs typeface="Calibri"/>
              </a:rPr>
              <a:t>trên các trang</a:t>
            </a:r>
            <a:r>
              <a:rPr sz="700" spc="2" dirty="0">
                <a:latin typeface="Calibri"/>
                <a:cs typeface="Calibri"/>
              </a:rPr>
              <a:t> HTML</a:t>
            </a:r>
            <a:endParaRPr sz="700" dirty="0">
              <a:latin typeface="Calibri"/>
              <a:cs typeface="Calibri"/>
            </a:endParaRPr>
          </a:p>
          <a:p>
            <a:pPr>
              <a:spcBef>
                <a:spcPts val="7"/>
              </a:spcBef>
              <a:buClr>
                <a:srgbClr val="AC1317"/>
              </a:buClr>
              <a:buFont typeface="Wingdings"/>
              <a:buChar char=""/>
            </a:pPr>
            <a:endParaRPr dirty="0">
              <a:latin typeface="Times New Roman"/>
              <a:cs typeface="Times New Roman"/>
            </a:endParaRPr>
          </a:p>
          <a:p>
            <a:pPr marL="125916" marR="2786" indent="-120344" algn="just">
              <a:lnSpc>
                <a:spcPct val="102000"/>
              </a:lnSpc>
              <a:buClr>
                <a:srgbClr val="AC1317"/>
              </a:buClr>
              <a:buSzPct val="152941"/>
              <a:buFont typeface="Wingdings"/>
              <a:buChar char=""/>
              <a:tabLst>
                <a:tab pos="125916" algn="l"/>
              </a:tabLst>
            </a:pPr>
            <a:r>
              <a:rPr sz="700" spc="2" dirty="0">
                <a:latin typeface="Calibri"/>
                <a:cs typeface="Calibri"/>
              </a:rPr>
              <a:t>Các </a:t>
            </a:r>
            <a:r>
              <a:rPr sz="700" dirty="0">
                <a:latin typeface="Calibri"/>
                <a:cs typeface="Calibri"/>
              </a:rPr>
              <a:t>trình duyệt </a:t>
            </a:r>
            <a:r>
              <a:rPr sz="700" spc="2" dirty="0">
                <a:latin typeface="Calibri"/>
                <a:cs typeface="Calibri"/>
              </a:rPr>
              <a:t>chính, chẳng hạn </a:t>
            </a:r>
            <a:r>
              <a:rPr sz="700" spc="4" dirty="0">
                <a:latin typeface="Calibri"/>
                <a:cs typeface="Calibri"/>
              </a:rPr>
              <a:t>như </a:t>
            </a:r>
            <a:r>
              <a:rPr sz="700" dirty="0">
                <a:latin typeface="Calibri"/>
                <a:cs typeface="Calibri"/>
              </a:rPr>
              <a:t>Chrome, </a:t>
            </a:r>
            <a:r>
              <a:rPr sz="700" spc="-4" dirty="0">
                <a:latin typeface="Calibri"/>
                <a:cs typeface="Calibri"/>
              </a:rPr>
              <a:t>Firefox, </a:t>
            </a:r>
            <a:r>
              <a:rPr sz="700" dirty="0">
                <a:latin typeface="Calibri"/>
                <a:cs typeface="Calibri"/>
              </a:rPr>
              <a:t>Opera, Safari, Internet  </a:t>
            </a:r>
            <a:r>
              <a:rPr sz="700" spc="-4" dirty="0">
                <a:latin typeface="Calibri"/>
                <a:cs typeface="Calibri"/>
              </a:rPr>
              <a:t>Explorer, </a:t>
            </a:r>
            <a:r>
              <a:rPr sz="700" spc="2" dirty="0">
                <a:latin typeface="Calibri"/>
                <a:cs typeface="Calibri"/>
              </a:rPr>
              <a:t>đang </a:t>
            </a:r>
            <a:r>
              <a:rPr sz="700" dirty="0">
                <a:latin typeface="Calibri"/>
                <a:cs typeface="Calibri"/>
              </a:rPr>
              <a:t>cố gắng để </a:t>
            </a:r>
            <a:r>
              <a:rPr sz="700" spc="4" dirty="0">
                <a:latin typeface="Calibri"/>
                <a:cs typeface="Calibri"/>
              </a:rPr>
              <a:t>thêm </a:t>
            </a:r>
            <a:r>
              <a:rPr sz="700" dirty="0">
                <a:latin typeface="Calibri"/>
                <a:cs typeface="Calibri"/>
              </a:rPr>
              <a:t>các </a:t>
            </a:r>
            <a:r>
              <a:rPr sz="700" spc="2" dirty="0">
                <a:latin typeface="Calibri"/>
                <a:cs typeface="Calibri"/>
              </a:rPr>
              <a:t>tính năng HTML5 mới cho phiên bản mới </a:t>
            </a:r>
            <a:r>
              <a:rPr sz="700" dirty="0">
                <a:latin typeface="Calibri"/>
                <a:cs typeface="Calibri"/>
              </a:rPr>
              <a:t>nhất </a:t>
            </a:r>
            <a:r>
              <a:rPr sz="700" spc="169" dirty="0">
                <a:latin typeface="Calibri"/>
                <a:cs typeface="Calibri"/>
              </a:rPr>
              <a:t> </a:t>
            </a:r>
            <a:r>
              <a:rPr sz="700" spc="2" dirty="0">
                <a:latin typeface="Calibri"/>
                <a:cs typeface="Calibri"/>
              </a:rPr>
              <a:t>của </a:t>
            </a:r>
            <a:r>
              <a:rPr sz="700" dirty="0">
                <a:latin typeface="Calibri"/>
                <a:cs typeface="Calibri"/>
              </a:rPr>
              <a:t>trình duyệt.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0" y="828237"/>
            <a:ext cx="3960813" cy="315927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t" anchorCtr="0">
            <a:noAutofit/>
          </a:bodyPr>
          <a:lstStyle/>
          <a:p>
            <a:pPr algn="ctr">
              <a:buSzPct val="25000"/>
            </a:pPr>
            <a:r>
              <a:rPr lang="en-US" sz="18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THANK FOR WATCH 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29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827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2027" y="70733"/>
            <a:ext cx="348111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GIỚI</a:t>
            </a:r>
            <a:r>
              <a:rPr lang="vi-VN" sz="1100" b="1" spc="-35" dirty="0">
                <a:solidFill>
                  <a:srgbClr val="7030A0"/>
                </a:solidFill>
                <a:latin typeface="+mn-lt"/>
              </a:rPr>
              <a:t> </a:t>
            </a: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THIỆU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3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98041" y="612140"/>
            <a:ext cx="3630745" cy="211982"/>
          </a:xfrm>
          <a:custGeom>
            <a:avLst/>
            <a:gdLst/>
            <a:ahLst/>
            <a:cxnLst/>
            <a:rect l="l" t="t" r="r" b="b"/>
            <a:pathLst>
              <a:path w="8382000" h="474980">
                <a:moveTo>
                  <a:pt x="8302879" y="0"/>
                </a:moveTo>
                <a:lnTo>
                  <a:pt x="79159" y="0"/>
                </a:lnTo>
                <a:lnTo>
                  <a:pt x="48348" y="6219"/>
                </a:lnTo>
                <a:lnTo>
                  <a:pt x="23187" y="23177"/>
                </a:lnTo>
                <a:lnTo>
                  <a:pt x="6221" y="48327"/>
                </a:lnTo>
                <a:lnTo>
                  <a:pt x="0" y="79121"/>
                </a:lnTo>
                <a:lnTo>
                  <a:pt x="0" y="395859"/>
                </a:lnTo>
                <a:lnTo>
                  <a:pt x="6221" y="426652"/>
                </a:lnTo>
                <a:lnTo>
                  <a:pt x="23187" y="451802"/>
                </a:lnTo>
                <a:lnTo>
                  <a:pt x="48348" y="468760"/>
                </a:lnTo>
                <a:lnTo>
                  <a:pt x="79159" y="474979"/>
                </a:lnTo>
                <a:lnTo>
                  <a:pt x="8302879" y="474979"/>
                </a:lnTo>
                <a:lnTo>
                  <a:pt x="8333672" y="468760"/>
                </a:lnTo>
                <a:lnTo>
                  <a:pt x="8358822" y="451802"/>
                </a:lnTo>
                <a:lnTo>
                  <a:pt x="8375780" y="426652"/>
                </a:lnTo>
                <a:lnTo>
                  <a:pt x="8382000" y="395859"/>
                </a:lnTo>
                <a:lnTo>
                  <a:pt x="8382000" y="79121"/>
                </a:lnTo>
                <a:lnTo>
                  <a:pt x="8375780" y="48327"/>
                </a:lnTo>
                <a:lnTo>
                  <a:pt x="8358822" y="23177"/>
                </a:lnTo>
                <a:lnTo>
                  <a:pt x="8333672" y="6219"/>
                </a:lnTo>
                <a:lnTo>
                  <a:pt x="8302879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8041" y="918210"/>
            <a:ext cx="3630745" cy="209715"/>
          </a:xfrm>
          <a:custGeom>
            <a:avLst/>
            <a:gdLst/>
            <a:ahLst/>
            <a:cxnLst/>
            <a:rect l="l" t="t" r="r" b="b"/>
            <a:pathLst>
              <a:path w="8382000" h="469900">
                <a:moveTo>
                  <a:pt x="8303768" y="0"/>
                </a:moveTo>
                <a:lnTo>
                  <a:pt x="78244" y="0"/>
                </a:lnTo>
                <a:lnTo>
                  <a:pt x="47786" y="6151"/>
                </a:lnTo>
                <a:lnTo>
                  <a:pt x="22915" y="22923"/>
                </a:lnTo>
                <a:lnTo>
                  <a:pt x="6148" y="47791"/>
                </a:lnTo>
                <a:lnTo>
                  <a:pt x="0" y="78232"/>
                </a:lnTo>
                <a:lnTo>
                  <a:pt x="0" y="391160"/>
                </a:lnTo>
                <a:lnTo>
                  <a:pt x="6148" y="421600"/>
                </a:lnTo>
                <a:lnTo>
                  <a:pt x="22915" y="446468"/>
                </a:lnTo>
                <a:lnTo>
                  <a:pt x="47786" y="463240"/>
                </a:lnTo>
                <a:lnTo>
                  <a:pt x="78244" y="469391"/>
                </a:lnTo>
                <a:lnTo>
                  <a:pt x="8303768" y="469391"/>
                </a:lnTo>
                <a:lnTo>
                  <a:pt x="8334208" y="463240"/>
                </a:lnTo>
                <a:lnTo>
                  <a:pt x="8359076" y="446468"/>
                </a:lnTo>
                <a:lnTo>
                  <a:pt x="8375848" y="421600"/>
                </a:lnTo>
                <a:lnTo>
                  <a:pt x="8382000" y="391160"/>
                </a:lnTo>
                <a:lnTo>
                  <a:pt x="8382000" y="78232"/>
                </a:lnTo>
                <a:lnTo>
                  <a:pt x="8375848" y="47791"/>
                </a:lnTo>
                <a:lnTo>
                  <a:pt x="8359076" y="22923"/>
                </a:lnTo>
                <a:lnTo>
                  <a:pt x="8334208" y="6151"/>
                </a:lnTo>
                <a:lnTo>
                  <a:pt x="8303768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8041" y="1236580"/>
            <a:ext cx="3630745" cy="222750"/>
          </a:xfrm>
          <a:custGeom>
            <a:avLst/>
            <a:gdLst/>
            <a:ahLst/>
            <a:cxnLst/>
            <a:rect l="l" t="t" r="r" b="b"/>
            <a:pathLst>
              <a:path w="8382000" h="499110">
                <a:moveTo>
                  <a:pt x="8298815" y="0"/>
                </a:moveTo>
                <a:lnTo>
                  <a:pt x="83146" y="0"/>
                </a:lnTo>
                <a:lnTo>
                  <a:pt x="50781" y="6532"/>
                </a:lnTo>
                <a:lnTo>
                  <a:pt x="24352" y="24352"/>
                </a:lnTo>
                <a:lnTo>
                  <a:pt x="6533" y="50792"/>
                </a:lnTo>
                <a:lnTo>
                  <a:pt x="0" y="83185"/>
                </a:lnTo>
                <a:lnTo>
                  <a:pt x="0" y="415670"/>
                </a:lnTo>
                <a:lnTo>
                  <a:pt x="6533" y="448063"/>
                </a:lnTo>
                <a:lnTo>
                  <a:pt x="24352" y="474503"/>
                </a:lnTo>
                <a:lnTo>
                  <a:pt x="50781" y="492323"/>
                </a:lnTo>
                <a:lnTo>
                  <a:pt x="83146" y="498855"/>
                </a:lnTo>
                <a:lnTo>
                  <a:pt x="8298815" y="498855"/>
                </a:lnTo>
                <a:lnTo>
                  <a:pt x="8331207" y="492323"/>
                </a:lnTo>
                <a:lnTo>
                  <a:pt x="8357647" y="474503"/>
                </a:lnTo>
                <a:lnTo>
                  <a:pt x="8375467" y="448063"/>
                </a:lnTo>
                <a:lnTo>
                  <a:pt x="8382000" y="415670"/>
                </a:lnTo>
                <a:lnTo>
                  <a:pt x="8382000" y="83185"/>
                </a:lnTo>
                <a:lnTo>
                  <a:pt x="8375467" y="50792"/>
                </a:lnTo>
                <a:lnTo>
                  <a:pt x="8357647" y="24352"/>
                </a:lnTo>
                <a:lnTo>
                  <a:pt x="8331207" y="6532"/>
                </a:lnTo>
                <a:lnTo>
                  <a:pt x="8298815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041" y="1564358"/>
            <a:ext cx="3630745" cy="247973"/>
          </a:xfrm>
          <a:custGeom>
            <a:avLst/>
            <a:gdLst/>
            <a:ahLst/>
            <a:cxnLst/>
            <a:rect l="l" t="t" r="r" b="b"/>
            <a:pathLst>
              <a:path w="8382000" h="555625">
                <a:moveTo>
                  <a:pt x="8289544" y="0"/>
                </a:moveTo>
                <a:lnTo>
                  <a:pt x="92519" y="0"/>
                </a:lnTo>
                <a:lnTo>
                  <a:pt x="56503" y="7266"/>
                </a:lnTo>
                <a:lnTo>
                  <a:pt x="27095" y="27082"/>
                </a:lnTo>
                <a:lnTo>
                  <a:pt x="7269" y="56471"/>
                </a:lnTo>
                <a:lnTo>
                  <a:pt x="0" y="92455"/>
                </a:lnTo>
                <a:lnTo>
                  <a:pt x="0" y="462533"/>
                </a:lnTo>
                <a:lnTo>
                  <a:pt x="7269" y="498592"/>
                </a:lnTo>
                <a:lnTo>
                  <a:pt x="27095" y="528018"/>
                </a:lnTo>
                <a:lnTo>
                  <a:pt x="56503" y="547848"/>
                </a:lnTo>
                <a:lnTo>
                  <a:pt x="92519" y="555117"/>
                </a:lnTo>
                <a:lnTo>
                  <a:pt x="8289544" y="555117"/>
                </a:lnTo>
                <a:lnTo>
                  <a:pt x="8325528" y="547848"/>
                </a:lnTo>
                <a:lnTo>
                  <a:pt x="8354917" y="528018"/>
                </a:lnTo>
                <a:lnTo>
                  <a:pt x="8374733" y="498592"/>
                </a:lnTo>
                <a:lnTo>
                  <a:pt x="8382000" y="462533"/>
                </a:lnTo>
                <a:lnTo>
                  <a:pt x="8382000" y="92455"/>
                </a:lnTo>
                <a:lnTo>
                  <a:pt x="8374733" y="56471"/>
                </a:lnTo>
                <a:lnTo>
                  <a:pt x="8354917" y="27082"/>
                </a:lnTo>
                <a:lnTo>
                  <a:pt x="8325528" y="7266"/>
                </a:lnTo>
                <a:lnTo>
                  <a:pt x="8289544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2148" y="639516"/>
            <a:ext cx="3421702" cy="1190565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pc="-2" dirty="0">
                <a:latin typeface="Calibri"/>
                <a:cs typeface="Calibri"/>
              </a:rPr>
              <a:t>Ngôn ngữ HTML </a:t>
            </a:r>
            <a:r>
              <a:rPr dirty="0">
                <a:latin typeface="Calibri"/>
                <a:cs typeface="Calibri"/>
              </a:rPr>
              <a:t>được </a:t>
            </a:r>
            <a:r>
              <a:rPr spc="-2" dirty="0">
                <a:latin typeface="Calibri"/>
                <a:cs typeface="Calibri"/>
              </a:rPr>
              <a:t>giới thiệu năm</a:t>
            </a:r>
            <a:r>
              <a:rPr dirty="0">
                <a:latin typeface="Calibri"/>
                <a:cs typeface="Calibri"/>
              </a:rPr>
              <a:t> 1990.</a:t>
            </a: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 marL="5571">
              <a:spcBef>
                <a:spcPts val="505"/>
              </a:spcBef>
            </a:pPr>
            <a:r>
              <a:rPr spc="-2" dirty="0">
                <a:latin typeface="Calibri"/>
                <a:cs typeface="Calibri"/>
              </a:rPr>
              <a:t>HTML </a:t>
            </a:r>
            <a:r>
              <a:rPr dirty="0">
                <a:latin typeface="Calibri"/>
                <a:cs typeface="Calibri"/>
              </a:rPr>
              <a:t>được đề cử </a:t>
            </a:r>
            <a:r>
              <a:rPr spc="-2" dirty="0">
                <a:latin typeface="Calibri"/>
                <a:cs typeface="Calibri"/>
              </a:rPr>
              <a:t>như là một </a:t>
            </a:r>
            <a:r>
              <a:rPr dirty="0">
                <a:latin typeface="Calibri"/>
                <a:cs typeface="Calibri"/>
              </a:rPr>
              <a:t>chuẩn </a:t>
            </a:r>
            <a:r>
              <a:rPr spc="-2" dirty="0">
                <a:latin typeface="Calibri"/>
                <a:cs typeface="Calibri"/>
              </a:rPr>
              <a:t>bởi </a:t>
            </a:r>
            <a:r>
              <a:rPr spc="-4" dirty="0">
                <a:latin typeface="Calibri"/>
                <a:cs typeface="Calibri"/>
              </a:rPr>
              <a:t>tổ </a:t>
            </a:r>
            <a:r>
              <a:rPr dirty="0">
                <a:latin typeface="Calibri"/>
                <a:cs typeface="Calibri"/>
              </a:rPr>
              <a:t>chức </a:t>
            </a:r>
            <a:r>
              <a:rPr spc="-2" dirty="0">
                <a:latin typeface="Calibri"/>
                <a:cs typeface="Calibri"/>
              </a:rPr>
              <a:t>W3C giới </a:t>
            </a:r>
            <a:r>
              <a:rPr dirty="0">
                <a:latin typeface="Calibri"/>
                <a:cs typeface="Calibri"/>
              </a:rPr>
              <a:t>thiệu </a:t>
            </a:r>
            <a:r>
              <a:rPr spc="-4" dirty="0">
                <a:latin typeface="Calibri"/>
                <a:cs typeface="Calibri"/>
              </a:rPr>
              <a:t>vào</a:t>
            </a:r>
            <a:r>
              <a:rPr spc="-1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1997.</a:t>
            </a: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 marL="6129">
              <a:spcBef>
                <a:spcPts val="660"/>
              </a:spcBef>
            </a:pPr>
            <a:r>
              <a:rPr spc="-2" dirty="0">
                <a:latin typeface="Calibri"/>
                <a:cs typeface="Calibri"/>
              </a:rPr>
              <a:t>HTML </a:t>
            </a:r>
            <a:r>
              <a:rPr dirty="0">
                <a:latin typeface="Calibri"/>
                <a:cs typeface="Calibri"/>
              </a:rPr>
              <a:t>5 </a:t>
            </a:r>
            <a:r>
              <a:rPr spc="-2" dirty="0">
                <a:latin typeface="Calibri"/>
                <a:cs typeface="Calibri"/>
              </a:rPr>
              <a:t>là phiên bản </a:t>
            </a:r>
            <a:r>
              <a:rPr spc="-15" dirty="0">
                <a:latin typeface="Calibri"/>
                <a:cs typeface="Calibri"/>
              </a:rPr>
              <a:t>kế </a:t>
            </a:r>
            <a:r>
              <a:rPr spc="-2" dirty="0">
                <a:latin typeface="Calibri"/>
                <a:cs typeface="Calibri"/>
              </a:rPr>
              <a:t>tiếp </a:t>
            </a:r>
            <a:r>
              <a:rPr spc="-4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sẽ </a:t>
            </a:r>
            <a:r>
              <a:rPr spc="-2" dirty="0">
                <a:latin typeface="Calibri"/>
                <a:cs typeface="Calibri"/>
              </a:rPr>
              <a:t>là </a:t>
            </a:r>
            <a:r>
              <a:rPr dirty="0">
                <a:latin typeface="Calibri"/>
                <a:cs typeface="Calibri"/>
              </a:rPr>
              <a:t>một chuẩn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mới.</a:t>
            </a:r>
            <a:endParaRPr dirty="0">
              <a:latin typeface="Calibri"/>
              <a:cs typeface="Calibri"/>
            </a:endParaRPr>
          </a:p>
          <a:p>
            <a:pPr>
              <a:spcBef>
                <a:spcPts val="13"/>
              </a:spcBef>
            </a:pPr>
            <a:endParaRPr sz="1200" dirty="0">
              <a:latin typeface="Times New Roman"/>
              <a:cs typeface="Times New Roman"/>
            </a:endParaRPr>
          </a:p>
          <a:p>
            <a:pPr marL="7243" marR="2229">
              <a:lnSpc>
                <a:spcPts val="864"/>
              </a:lnSpc>
            </a:pPr>
            <a:r>
              <a:rPr spc="-2" dirty="0">
                <a:latin typeface="Calibri"/>
                <a:cs typeface="Calibri"/>
              </a:rPr>
              <a:t>Phần </a:t>
            </a:r>
            <a:r>
              <a:rPr dirty="0">
                <a:latin typeface="Calibri"/>
                <a:cs typeface="Calibri"/>
              </a:rPr>
              <a:t>lớn </a:t>
            </a:r>
            <a:r>
              <a:rPr spc="-4" dirty="0">
                <a:latin typeface="Calibri"/>
                <a:cs typeface="Calibri"/>
              </a:rPr>
              <a:t>các trình duyệt </a:t>
            </a:r>
            <a:r>
              <a:rPr dirty="0">
                <a:latin typeface="Calibri"/>
                <a:cs typeface="Calibri"/>
              </a:rPr>
              <a:t>đều </a:t>
            </a:r>
            <a:r>
              <a:rPr spc="-2" dirty="0">
                <a:latin typeface="Calibri"/>
                <a:cs typeface="Calibri"/>
              </a:rPr>
              <a:t>hỗ </a:t>
            </a:r>
            <a:r>
              <a:rPr spc="-4" dirty="0">
                <a:latin typeface="Calibri"/>
                <a:cs typeface="Calibri"/>
              </a:rPr>
              <a:t>trợ các </a:t>
            </a:r>
            <a:r>
              <a:rPr spc="-2" dirty="0">
                <a:latin typeface="Calibri"/>
                <a:cs typeface="Calibri"/>
              </a:rPr>
              <a:t>phần </a:t>
            </a:r>
            <a:r>
              <a:rPr dirty="0">
                <a:latin typeface="Calibri"/>
                <a:cs typeface="Calibri"/>
              </a:rPr>
              <a:t>tử </a:t>
            </a:r>
            <a:r>
              <a:rPr spc="-2" dirty="0">
                <a:latin typeface="Calibri"/>
                <a:cs typeface="Calibri"/>
              </a:rPr>
              <a:t>HTML </a:t>
            </a:r>
            <a:r>
              <a:rPr dirty="0">
                <a:latin typeface="Calibri"/>
                <a:cs typeface="Calibri"/>
              </a:rPr>
              <a:t>5 </a:t>
            </a:r>
            <a:r>
              <a:rPr spc="-7" dirty="0">
                <a:latin typeface="Calibri"/>
                <a:cs typeface="Calibri"/>
              </a:rPr>
              <a:t>và </a:t>
            </a:r>
            <a:r>
              <a:rPr spc="-4" dirty="0">
                <a:latin typeface="Calibri"/>
                <a:cs typeface="Calibri"/>
              </a:rPr>
              <a:t>Application Programming  Interface</a:t>
            </a:r>
            <a:r>
              <a:rPr spc="-9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(API).</a:t>
            </a:r>
            <a:endParaRPr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6624" y="65840"/>
            <a:ext cx="3712162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QUÁ </a:t>
            </a:r>
            <a:r>
              <a:rPr lang="vi-VN" sz="1100" b="1" spc="-4" dirty="0">
                <a:solidFill>
                  <a:srgbClr val="7030A0"/>
                </a:solidFill>
                <a:latin typeface="+mn-lt"/>
              </a:rPr>
              <a:t>TRÌNH </a:t>
            </a: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CỦA </a:t>
            </a:r>
            <a:r>
              <a:rPr lang="vi-VN" sz="1100" b="1" spc="-4" dirty="0">
                <a:solidFill>
                  <a:srgbClr val="7030A0"/>
                </a:solidFill>
                <a:latin typeface="+mn-lt"/>
              </a:rPr>
              <a:t>VIỆC </a:t>
            </a: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TÍNH </a:t>
            </a:r>
            <a:r>
              <a:rPr lang="vi-VN" sz="1100" b="1" spc="-7" dirty="0">
                <a:solidFill>
                  <a:srgbClr val="7030A0"/>
                </a:solidFill>
                <a:latin typeface="+mn-lt"/>
              </a:rPr>
              <a:t>TOÁN</a:t>
            </a:r>
            <a:r>
              <a:rPr lang="vi-VN" sz="1100" b="1" dirty="0">
                <a:solidFill>
                  <a:srgbClr val="7030A0"/>
                </a:solidFill>
                <a:latin typeface="+mn-lt"/>
              </a:rPr>
              <a:t> </a:t>
            </a: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1-2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4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98041" y="476109"/>
            <a:ext cx="3630745" cy="338661"/>
          </a:xfrm>
          <a:custGeom>
            <a:avLst/>
            <a:gdLst/>
            <a:ahLst/>
            <a:cxnLst/>
            <a:rect l="l" t="t" r="r" b="b"/>
            <a:pathLst>
              <a:path w="8382000" h="758825">
                <a:moveTo>
                  <a:pt x="8255634" y="0"/>
                </a:moveTo>
                <a:lnTo>
                  <a:pt x="126415" y="0"/>
                </a:lnTo>
                <a:lnTo>
                  <a:pt x="77211" y="9939"/>
                </a:lnTo>
                <a:lnTo>
                  <a:pt x="37028" y="37036"/>
                </a:lnTo>
                <a:lnTo>
                  <a:pt x="9935" y="77206"/>
                </a:lnTo>
                <a:lnTo>
                  <a:pt x="0" y="126364"/>
                </a:lnTo>
                <a:lnTo>
                  <a:pt x="0" y="632078"/>
                </a:lnTo>
                <a:lnTo>
                  <a:pt x="9935" y="681311"/>
                </a:lnTo>
                <a:lnTo>
                  <a:pt x="37028" y="721518"/>
                </a:lnTo>
                <a:lnTo>
                  <a:pt x="77211" y="748629"/>
                </a:lnTo>
                <a:lnTo>
                  <a:pt x="126415" y="758571"/>
                </a:lnTo>
                <a:lnTo>
                  <a:pt x="8255634" y="758571"/>
                </a:lnTo>
                <a:lnTo>
                  <a:pt x="8304793" y="748629"/>
                </a:lnTo>
                <a:lnTo>
                  <a:pt x="8344963" y="721518"/>
                </a:lnTo>
                <a:lnTo>
                  <a:pt x="8372060" y="681311"/>
                </a:lnTo>
                <a:lnTo>
                  <a:pt x="8382000" y="632078"/>
                </a:lnTo>
                <a:lnTo>
                  <a:pt x="8382000" y="126364"/>
                </a:lnTo>
                <a:lnTo>
                  <a:pt x="8372060" y="77206"/>
                </a:lnTo>
                <a:lnTo>
                  <a:pt x="8344963" y="37036"/>
                </a:lnTo>
                <a:lnTo>
                  <a:pt x="8304793" y="9939"/>
                </a:lnTo>
                <a:lnTo>
                  <a:pt x="8255634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8041" y="919683"/>
            <a:ext cx="3630745" cy="212832"/>
          </a:xfrm>
          <a:custGeom>
            <a:avLst/>
            <a:gdLst/>
            <a:ahLst/>
            <a:cxnLst/>
            <a:rect l="l" t="t" r="r" b="b"/>
            <a:pathLst>
              <a:path w="8382000" h="476885">
                <a:moveTo>
                  <a:pt x="8302498" y="0"/>
                </a:moveTo>
                <a:lnTo>
                  <a:pt x="79463" y="0"/>
                </a:lnTo>
                <a:lnTo>
                  <a:pt x="48531" y="6260"/>
                </a:lnTo>
                <a:lnTo>
                  <a:pt x="23272" y="23320"/>
                </a:lnTo>
                <a:lnTo>
                  <a:pt x="6244" y="48595"/>
                </a:lnTo>
                <a:lnTo>
                  <a:pt x="0" y="79501"/>
                </a:lnTo>
                <a:lnTo>
                  <a:pt x="0" y="397383"/>
                </a:lnTo>
                <a:lnTo>
                  <a:pt x="6244" y="428269"/>
                </a:lnTo>
                <a:lnTo>
                  <a:pt x="23272" y="453501"/>
                </a:lnTo>
                <a:lnTo>
                  <a:pt x="48531" y="470517"/>
                </a:lnTo>
                <a:lnTo>
                  <a:pt x="79463" y="476758"/>
                </a:lnTo>
                <a:lnTo>
                  <a:pt x="8302498" y="476758"/>
                </a:lnTo>
                <a:lnTo>
                  <a:pt x="8333458" y="470517"/>
                </a:lnTo>
                <a:lnTo>
                  <a:pt x="8358727" y="453501"/>
                </a:lnTo>
                <a:lnTo>
                  <a:pt x="8375757" y="428269"/>
                </a:lnTo>
                <a:lnTo>
                  <a:pt x="8382000" y="397383"/>
                </a:lnTo>
                <a:lnTo>
                  <a:pt x="8382000" y="79501"/>
                </a:lnTo>
                <a:lnTo>
                  <a:pt x="8375757" y="48595"/>
                </a:lnTo>
                <a:lnTo>
                  <a:pt x="8358727" y="23320"/>
                </a:lnTo>
                <a:lnTo>
                  <a:pt x="8333458" y="6260"/>
                </a:lnTo>
                <a:lnTo>
                  <a:pt x="8302498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8041" y="1243040"/>
            <a:ext cx="3630745" cy="226152"/>
          </a:xfrm>
          <a:custGeom>
            <a:avLst/>
            <a:gdLst/>
            <a:ahLst/>
            <a:cxnLst/>
            <a:rect l="l" t="t" r="r" b="b"/>
            <a:pathLst>
              <a:path w="8382000" h="506729">
                <a:moveTo>
                  <a:pt x="8297545" y="0"/>
                </a:moveTo>
                <a:lnTo>
                  <a:pt x="84442" y="0"/>
                </a:lnTo>
                <a:lnTo>
                  <a:pt x="51574" y="6641"/>
                </a:lnTo>
                <a:lnTo>
                  <a:pt x="24733" y="24749"/>
                </a:lnTo>
                <a:lnTo>
                  <a:pt x="6636" y="51595"/>
                </a:lnTo>
                <a:lnTo>
                  <a:pt x="0" y="84454"/>
                </a:lnTo>
                <a:lnTo>
                  <a:pt x="0" y="422275"/>
                </a:lnTo>
                <a:lnTo>
                  <a:pt x="6636" y="455134"/>
                </a:lnTo>
                <a:lnTo>
                  <a:pt x="24733" y="481980"/>
                </a:lnTo>
                <a:lnTo>
                  <a:pt x="51574" y="500088"/>
                </a:lnTo>
                <a:lnTo>
                  <a:pt x="84442" y="506729"/>
                </a:lnTo>
                <a:lnTo>
                  <a:pt x="8297545" y="506729"/>
                </a:lnTo>
                <a:lnTo>
                  <a:pt x="8330404" y="500088"/>
                </a:lnTo>
                <a:lnTo>
                  <a:pt x="8357250" y="481980"/>
                </a:lnTo>
                <a:lnTo>
                  <a:pt x="8375358" y="455134"/>
                </a:lnTo>
                <a:lnTo>
                  <a:pt x="8382000" y="422275"/>
                </a:lnTo>
                <a:lnTo>
                  <a:pt x="8382000" y="84454"/>
                </a:lnTo>
                <a:lnTo>
                  <a:pt x="8375358" y="51595"/>
                </a:lnTo>
                <a:lnTo>
                  <a:pt x="8357250" y="24749"/>
                </a:lnTo>
                <a:lnTo>
                  <a:pt x="8330404" y="6641"/>
                </a:lnTo>
                <a:lnTo>
                  <a:pt x="8297545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2412" y="554073"/>
            <a:ext cx="3424394" cy="1357277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11421">
              <a:spcBef>
                <a:spcPts val="44"/>
              </a:spcBef>
            </a:pPr>
            <a:r>
              <a:rPr dirty="0">
                <a:latin typeface="Calibri"/>
                <a:cs typeface="Calibri"/>
              </a:rPr>
              <a:t>Ban đầu việc </a:t>
            </a:r>
            <a:r>
              <a:rPr spc="-2" dirty="0">
                <a:latin typeface="Calibri"/>
                <a:cs typeface="Calibri"/>
              </a:rPr>
              <a:t>tính </a:t>
            </a:r>
            <a:r>
              <a:rPr spc="-4" dirty="0">
                <a:latin typeface="Calibri"/>
                <a:cs typeface="Calibri"/>
              </a:rPr>
              <a:t>toán </a:t>
            </a:r>
            <a:r>
              <a:rPr dirty="0">
                <a:latin typeface="Calibri"/>
                <a:cs typeface="Calibri"/>
              </a:rPr>
              <a:t>được </a:t>
            </a:r>
            <a:r>
              <a:rPr spc="-2" dirty="0">
                <a:latin typeface="Calibri"/>
                <a:cs typeface="Calibri"/>
              </a:rPr>
              <a:t>sử dụng </a:t>
            </a:r>
            <a:r>
              <a:rPr spc="-4" dirty="0">
                <a:latin typeface="Calibri"/>
                <a:cs typeface="Calibri"/>
              </a:rPr>
              <a:t>trên các </a:t>
            </a:r>
            <a:r>
              <a:rPr spc="-7" dirty="0">
                <a:latin typeface="Calibri"/>
                <a:cs typeface="Calibri"/>
              </a:rPr>
              <a:t>máy </a:t>
            </a:r>
            <a:r>
              <a:rPr spc="-2" dirty="0">
                <a:latin typeface="Calibri"/>
                <a:cs typeface="Calibri"/>
              </a:rPr>
              <a:t>tính </a:t>
            </a:r>
            <a:r>
              <a:rPr dirty="0">
                <a:latin typeface="Calibri"/>
                <a:cs typeface="Calibri"/>
              </a:rPr>
              <a:t>độc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lập.</a:t>
            </a:r>
            <a:endParaRPr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spcBef>
                <a:spcPts val="7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5571"/>
            <a:r>
              <a:rPr spc="-2" dirty="0">
                <a:latin typeface="Calibri"/>
                <a:cs typeface="Calibri"/>
              </a:rPr>
              <a:t>Sau </a:t>
            </a:r>
            <a:r>
              <a:rPr dirty="0">
                <a:latin typeface="Calibri"/>
                <a:cs typeface="Calibri"/>
              </a:rPr>
              <a:t>đó </a:t>
            </a:r>
            <a:r>
              <a:rPr spc="-4" dirty="0">
                <a:latin typeface="Calibri"/>
                <a:cs typeface="Calibri"/>
              </a:rPr>
              <a:t>các tổ </a:t>
            </a:r>
            <a:r>
              <a:rPr spc="-2" dirty="0">
                <a:latin typeface="Calibri"/>
                <a:cs typeface="Calibri"/>
              </a:rPr>
              <a:t>chức </a:t>
            </a:r>
            <a:r>
              <a:rPr spc="-11" dirty="0">
                <a:latin typeface="Calibri"/>
                <a:cs typeface="Calibri"/>
              </a:rPr>
              <a:t>kết </a:t>
            </a:r>
            <a:r>
              <a:rPr spc="-2" dirty="0">
                <a:latin typeface="Calibri"/>
                <a:cs typeface="Calibri"/>
              </a:rPr>
              <a:t>nối </a:t>
            </a:r>
            <a:r>
              <a:rPr spc="-4" dirty="0">
                <a:latin typeface="Calibri"/>
                <a:cs typeface="Calibri"/>
              </a:rPr>
              <a:t>các </a:t>
            </a:r>
            <a:r>
              <a:rPr spc="-7" dirty="0">
                <a:latin typeface="Calibri"/>
                <a:cs typeface="Calibri"/>
              </a:rPr>
              <a:t>máy </a:t>
            </a:r>
            <a:r>
              <a:rPr spc="-2" dirty="0">
                <a:latin typeface="Calibri"/>
                <a:cs typeface="Calibri"/>
              </a:rPr>
              <a:t>tính với nhau nhằm </a:t>
            </a:r>
            <a:r>
              <a:rPr dirty="0">
                <a:latin typeface="Calibri"/>
                <a:cs typeface="Calibri"/>
              </a:rPr>
              <a:t>mục </a:t>
            </a:r>
            <a:r>
              <a:rPr spc="-2" dirty="0">
                <a:latin typeface="Calibri"/>
                <a:cs typeface="Calibri"/>
              </a:rPr>
              <a:t>đích chia</a:t>
            </a:r>
            <a:r>
              <a:rPr spc="29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sẻ.</a:t>
            </a:r>
            <a:endParaRPr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 marL="5850">
              <a:spcBef>
                <a:spcPts val="700"/>
              </a:spcBef>
            </a:pPr>
            <a:r>
              <a:rPr spc="-2" dirty="0">
                <a:latin typeface="Calibri"/>
                <a:cs typeface="Calibri"/>
              </a:rPr>
              <a:t>Các loại </a:t>
            </a:r>
            <a:r>
              <a:rPr dirty="0">
                <a:latin typeface="Calibri"/>
                <a:cs typeface="Calibri"/>
              </a:rPr>
              <a:t>mạng khác </a:t>
            </a:r>
            <a:r>
              <a:rPr spc="-2" dirty="0">
                <a:latin typeface="Calibri"/>
                <a:cs typeface="Calibri"/>
              </a:rPr>
              <a:t>nhau:</a:t>
            </a:r>
            <a:endParaRPr dirty="0">
              <a:latin typeface="Calibri"/>
              <a:cs typeface="Calibri"/>
            </a:endParaRPr>
          </a:p>
          <a:p>
            <a:pPr>
              <a:spcBef>
                <a:spcPts val="20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239295" indent="-120344">
              <a:buClr>
                <a:srgbClr val="AC1317"/>
              </a:buClr>
              <a:buSzPct val="151351"/>
              <a:buFont typeface="Wingdings"/>
              <a:buChar char=""/>
              <a:tabLst>
                <a:tab pos="239574" algn="l"/>
              </a:tabLst>
            </a:pPr>
            <a:r>
              <a:rPr dirty="0">
                <a:latin typeface="Calibri"/>
                <a:cs typeface="Calibri"/>
              </a:rPr>
              <a:t>Local Area Network</a:t>
            </a:r>
            <a:r>
              <a:rPr spc="-1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(LAN)</a:t>
            </a:r>
          </a:p>
          <a:p>
            <a:pPr marL="239295" indent="-120344">
              <a:spcBef>
                <a:spcPts val="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239574" algn="l"/>
              </a:tabLst>
            </a:pPr>
            <a:r>
              <a:rPr dirty="0">
                <a:latin typeface="Calibri"/>
                <a:cs typeface="Calibri"/>
              </a:rPr>
              <a:t>Metropolitan Area Network</a:t>
            </a:r>
            <a:r>
              <a:rPr spc="-2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(MAN)</a:t>
            </a:r>
          </a:p>
          <a:p>
            <a:pPr marL="239295" indent="-120344">
              <a:spcBef>
                <a:spcPts val="1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239574" algn="l"/>
              </a:tabLst>
            </a:pPr>
            <a:r>
              <a:rPr spc="2" dirty="0">
                <a:latin typeface="Calibri"/>
                <a:cs typeface="Calibri"/>
              </a:rPr>
              <a:t>Wide </a:t>
            </a:r>
            <a:r>
              <a:rPr dirty="0">
                <a:latin typeface="Calibri"/>
                <a:cs typeface="Calibri"/>
              </a:rPr>
              <a:t>Area Network</a:t>
            </a:r>
            <a:r>
              <a:rPr spc="-26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(WAN)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11454" y="1490396"/>
            <a:ext cx="1287264" cy="13662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53278" y="578133"/>
            <a:ext cx="1287264" cy="14425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3127" y="78761"/>
            <a:ext cx="362964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QUÁ </a:t>
            </a:r>
            <a:r>
              <a:rPr lang="vi-VN" sz="1100" b="1" spc="-4" dirty="0">
                <a:solidFill>
                  <a:srgbClr val="7030A0"/>
                </a:solidFill>
                <a:latin typeface="+mn-lt"/>
              </a:rPr>
              <a:t>TRÌNH </a:t>
            </a: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CỦA </a:t>
            </a:r>
            <a:r>
              <a:rPr lang="vi-VN" sz="1100" b="1" spc="-4" dirty="0">
                <a:solidFill>
                  <a:srgbClr val="7030A0"/>
                </a:solidFill>
                <a:latin typeface="+mn-lt"/>
              </a:rPr>
              <a:t>VIỆC </a:t>
            </a: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TÍNH </a:t>
            </a:r>
            <a:r>
              <a:rPr lang="vi-VN" sz="1100" b="1" spc="-7" dirty="0">
                <a:solidFill>
                  <a:srgbClr val="7030A0"/>
                </a:solidFill>
                <a:latin typeface="+mn-lt"/>
              </a:rPr>
              <a:t>TOÁN</a:t>
            </a:r>
            <a:r>
              <a:rPr lang="vi-VN" sz="1100" b="1" dirty="0">
                <a:solidFill>
                  <a:srgbClr val="7030A0"/>
                </a:solidFill>
                <a:latin typeface="+mn-lt"/>
              </a:rPr>
              <a:t> </a:t>
            </a: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2-2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5</a:t>
            </a:fld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367695" y="712122"/>
            <a:ext cx="1553299" cy="9032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31255" y="1021650"/>
            <a:ext cx="772083" cy="22898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277460" marR="2229" indent="-272167">
              <a:spcBef>
                <a:spcPts val="42"/>
              </a:spcBef>
            </a:pP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Mạng trong vùng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địa  lý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 nhỏ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75806" y="1182790"/>
            <a:ext cx="1678725" cy="98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774879" y="1531880"/>
            <a:ext cx="750629" cy="22898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189152" marR="2229" indent="-183859">
              <a:spcBef>
                <a:spcPts val="42"/>
              </a:spcBef>
            </a:pP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Mạng trong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phạm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vi 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thành</a:t>
            </a:r>
            <a:r>
              <a:rPr sz="7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phố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92205" y="1786066"/>
            <a:ext cx="1448337" cy="1256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490641" y="2414189"/>
            <a:ext cx="851300" cy="328510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61008" marR="2229" indent="-55715">
              <a:spcBef>
                <a:spcPts val="42"/>
              </a:spcBef>
            </a:pP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Mạng </a:t>
            </a:r>
            <a:r>
              <a:rPr sz="700" b="1" spc="-11" dirty="0">
                <a:solidFill>
                  <a:srgbClr val="FFFFFF"/>
                </a:solidFill>
                <a:latin typeface="Calibri"/>
                <a:cs typeface="Calibri"/>
              </a:rPr>
              <a:t>kết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nối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LANs and 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MANs trên toàn</a:t>
            </a:r>
            <a:r>
              <a:rPr sz="7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cầu</a:t>
            </a:r>
            <a:endParaRPr sz="7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2027" y="65840"/>
            <a:ext cx="3547128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z="1100" b="1" spc="-24" dirty="0">
                <a:solidFill>
                  <a:srgbClr val="7030A0"/>
                </a:solidFill>
                <a:latin typeface="+mn-lt"/>
              </a:rPr>
              <a:t>WEB </a:t>
            </a:r>
            <a:r>
              <a:rPr lang="vi-VN" sz="1100" b="1" spc="-18" dirty="0">
                <a:solidFill>
                  <a:srgbClr val="7030A0"/>
                </a:solidFill>
                <a:latin typeface="+mn-lt"/>
              </a:rPr>
              <a:t>VÀ </a:t>
            </a:r>
            <a:r>
              <a:rPr lang="vi-VN" sz="1100" b="1" spc="-7" dirty="0">
                <a:solidFill>
                  <a:srgbClr val="7030A0"/>
                </a:solidFill>
                <a:latin typeface="+mn-lt"/>
              </a:rPr>
              <a:t>INTERNET</a:t>
            </a:r>
            <a:r>
              <a:rPr lang="vi-VN" sz="1100" b="1" spc="11" dirty="0">
                <a:solidFill>
                  <a:srgbClr val="7030A0"/>
                </a:solidFill>
                <a:latin typeface="+mn-lt"/>
              </a:rPr>
              <a:t> </a:t>
            </a: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1-2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6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98041" y="663945"/>
            <a:ext cx="3630745" cy="320240"/>
          </a:xfrm>
          <a:custGeom>
            <a:avLst/>
            <a:gdLst/>
            <a:ahLst/>
            <a:cxnLst/>
            <a:rect l="l" t="t" r="r" b="b"/>
            <a:pathLst>
              <a:path w="8382000" h="717550">
                <a:moveTo>
                  <a:pt x="8262493" y="0"/>
                </a:moveTo>
                <a:lnTo>
                  <a:pt x="119545" y="0"/>
                </a:lnTo>
                <a:lnTo>
                  <a:pt x="73016" y="9403"/>
                </a:lnTo>
                <a:lnTo>
                  <a:pt x="35017" y="35036"/>
                </a:lnTo>
                <a:lnTo>
                  <a:pt x="9395" y="73026"/>
                </a:lnTo>
                <a:lnTo>
                  <a:pt x="0" y="119507"/>
                </a:lnTo>
                <a:lnTo>
                  <a:pt x="0" y="597788"/>
                </a:lnTo>
                <a:lnTo>
                  <a:pt x="9395" y="644322"/>
                </a:lnTo>
                <a:lnTo>
                  <a:pt x="35017" y="682307"/>
                </a:lnTo>
                <a:lnTo>
                  <a:pt x="73016" y="707909"/>
                </a:lnTo>
                <a:lnTo>
                  <a:pt x="119545" y="717296"/>
                </a:lnTo>
                <a:lnTo>
                  <a:pt x="8262493" y="717296"/>
                </a:lnTo>
                <a:lnTo>
                  <a:pt x="8309026" y="707909"/>
                </a:lnTo>
                <a:lnTo>
                  <a:pt x="8347011" y="682307"/>
                </a:lnTo>
                <a:lnTo>
                  <a:pt x="8372613" y="644322"/>
                </a:lnTo>
                <a:lnTo>
                  <a:pt x="8382000" y="597788"/>
                </a:lnTo>
                <a:lnTo>
                  <a:pt x="8382000" y="119507"/>
                </a:lnTo>
                <a:lnTo>
                  <a:pt x="8372613" y="73026"/>
                </a:lnTo>
                <a:lnTo>
                  <a:pt x="8347011" y="35036"/>
                </a:lnTo>
                <a:lnTo>
                  <a:pt x="8309026" y="9403"/>
                </a:lnTo>
                <a:lnTo>
                  <a:pt x="8262493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8041" y="1112962"/>
            <a:ext cx="3630745" cy="212265"/>
          </a:xfrm>
          <a:custGeom>
            <a:avLst/>
            <a:gdLst/>
            <a:ahLst/>
            <a:cxnLst/>
            <a:rect l="l" t="t" r="r" b="b"/>
            <a:pathLst>
              <a:path w="8382000" h="475614">
                <a:moveTo>
                  <a:pt x="8302752" y="0"/>
                </a:moveTo>
                <a:lnTo>
                  <a:pt x="79197" y="0"/>
                </a:lnTo>
                <a:lnTo>
                  <a:pt x="48370" y="6221"/>
                </a:lnTo>
                <a:lnTo>
                  <a:pt x="23196" y="23193"/>
                </a:lnTo>
                <a:lnTo>
                  <a:pt x="6223" y="48381"/>
                </a:lnTo>
                <a:lnTo>
                  <a:pt x="0" y="79248"/>
                </a:lnTo>
                <a:lnTo>
                  <a:pt x="0" y="395986"/>
                </a:lnTo>
                <a:lnTo>
                  <a:pt x="6223" y="426779"/>
                </a:lnTo>
                <a:lnTo>
                  <a:pt x="23196" y="451929"/>
                </a:lnTo>
                <a:lnTo>
                  <a:pt x="48370" y="468887"/>
                </a:lnTo>
                <a:lnTo>
                  <a:pt x="79197" y="475106"/>
                </a:lnTo>
                <a:lnTo>
                  <a:pt x="8302752" y="475106"/>
                </a:lnTo>
                <a:lnTo>
                  <a:pt x="8333618" y="468887"/>
                </a:lnTo>
                <a:lnTo>
                  <a:pt x="8358806" y="451929"/>
                </a:lnTo>
                <a:lnTo>
                  <a:pt x="8375778" y="426779"/>
                </a:lnTo>
                <a:lnTo>
                  <a:pt x="8382000" y="395986"/>
                </a:lnTo>
                <a:lnTo>
                  <a:pt x="8382000" y="79248"/>
                </a:lnTo>
                <a:lnTo>
                  <a:pt x="8375778" y="48381"/>
                </a:lnTo>
                <a:lnTo>
                  <a:pt x="8358806" y="23193"/>
                </a:lnTo>
                <a:lnTo>
                  <a:pt x="8333618" y="6221"/>
                </a:lnTo>
                <a:lnTo>
                  <a:pt x="830275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8041" y="1458367"/>
            <a:ext cx="3630745" cy="216233"/>
          </a:xfrm>
          <a:custGeom>
            <a:avLst/>
            <a:gdLst/>
            <a:ahLst/>
            <a:cxnLst/>
            <a:rect l="l" t="t" r="r" b="b"/>
            <a:pathLst>
              <a:path w="8382000" h="484504">
                <a:moveTo>
                  <a:pt x="8301228" y="0"/>
                </a:moveTo>
                <a:lnTo>
                  <a:pt x="80733" y="0"/>
                </a:lnTo>
                <a:lnTo>
                  <a:pt x="49307" y="6332"/>
                </a:lnTo>
                <a:lnTo>
                  <a:pt x="23645" y="23606"/>
                </a:lnTo>
                <a:lnTo>
                  <a:pt x="6344" y="49238"/>
                </a:lnTo>
                <a:lnTo>
                  <a:pt x="0" y="80644"/>
                </a:lnTo>
                <a:lnTo>
                  <a:pt x="0" y="403606"/>
                </a:lnTo>
                <a:lnTo>
                  <a:pt x="6344" y="435032"/>
                </a:lnTo>
                <a:lnTo>
                  <a:pt x="23645" y="460708"/>
                </a:lnTo>
                <a:lnTo>
                  <a:pt x="49307" y="478026"/>
                </a:lnTo>
                <a:lnTo>
                  <a:pt x="80733" y="484377"/>
                </a:lnTo>
                <a:lnTo>
                  <a:pt x="8301228" y="484377"/>
                </a:lnTo>
                <a:lnTo>
                  <a:pt x="8332654" y="478026"/>
                </a:lnTo>
                <a:lnTo>
                  <a:pt x="8358330" y="460708"/>
                </a:lnTo>
                <a:lnTo>
                  <a:pt x="8375648" y="435032"/>
                </a:lnTo>
                <a:lnTo>
                  <a:pt x="8382000" y="403606"/>
                </a:lnTo>
                <a:lnTo>
                  <a:pt x="8382000" y="80644"/>
                </a:lnTo>
                <a:lnTo>
                  <a:pt x="8375648" y="49238"/>
                </a:lnTo>
                <a:lnTo>
                  <a:pt x="8358330" y="23606"/>
                </a:lnTo>
                <a:lnTo>
                  <a:pt x="8332654" y="6332"/>
                </a:lnTo>
                <a:lnTo>
                  <a:pt x="8301228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041" y="1825991"/>
            <a:ext cx="3630745" cy="254208"/>
          </a:xfrm>
          <a:custGeom>
            <a:avLst/>
            <a:gdLst/>
            <a:ahLst/>
            <a:cxnLst/>
            <a:rect l="l" t="t" r="r" b="b"/>
            <a:pathLst>
              <a:path w="8382000" h="569595">
                <a:moveTo>
                  <a:pt x="8287131" y="0"/>
                </a:moveTo>
                <a:lnTo>
                  <a:pt x="94881" y="0"/>
                </a:lnTo>
                <a:lnTo>
                  <a:pt x="57950" y="7447"/>
                </a:lnTo>
                <a:lnTo>
                  <a:pt x="27790" y="27765"/>
                </a:lnTo>
                <a:lnTo>
                  <a:pt x="7456" y="57917"/>
                </a:lnTo>
                <a:lnTo>
                  <a:pt x="0" y="94869"/>
                </a:lnTo>
                <a:lnTo>
                  <a:pt x="0" y="474345"/>
                </a:lnTo>
                <a:lnTo>
                  <a:pt x="7456" y="511296"/>
                </a:lnTo>
                <a:lnTo>
                  <a:pt x="27790" y="541448"/>
                </a:lnTo>
                <a:lnTo>
                  <a:pt x="57950" y="561766"/>
                </a:lnTo>
                <a:lnTo>
                  <a:pt x="94881" y="569214"/>
                </a:lnTo>
                <a:lnTo>
                  <a:pt x="8287131" y="569214"/>
                </a:lnTo>
                <a:lnTo>
                  <a:pt x="8324028" y="561766"/>
                </a:lnTo>
                <a:lnTo>
                  <a:pt x="8354186" y="541448"/>
                </a:lnTo>
                <a:lnTo>
                  <a:pt x="8374534" y="511296"/>
                </a:lnTo>
                <a:lnTo>
                  <a:pt x="8382000" y="474345"/>
                </a:lnTo>
                <a:lnTo>
                  <a:pt x="8382000" y="94869"/>
                </a:lnTo>
                <a:lnTo>
                  <a:pt x="8374534" y="57917"/>
                </a:lnTo>
                <a:lnTo>
                  <a:pt x="8354187" y="27765"/>
                </a:lnTo>
                <a:lnTo>
                  <a:pt x="8324028" y="7447"/>
                </a:lnTo>
                <a:lnTo>
                  <a:pt x="8287131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2280" y="745507"/>
            <a:ext cx="3500726" cy="1282898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10586">
              <a:spcBef>
                <a:spcPts val="44"/>
              </a:spcBef>
            </a:pPr>
            <a:r>
              <a:rPr spc="-13" dirty="0">
                <a:latin typeface="Calibri"/>
                <a:cs typeface="Calibri"/>
              </a:rPr>
              <a:t>WAN </a:t>
            </a:r>
            <a:r>
              <a:rPr dirty="0">
                <a:latin typeface="Calibri"/>
                <a:cs typeface="Calibri"/>
              </a:rPr>
              <a:t>đưa </a:t>
            </a:r>
            <a:r>
              <a:rPr spc="-9" dirty="0">
                <a:latin typeface="Calibri"/>
                <a:cs typeface="Calibri"/>
              </a:rPr>
              <a:t>ra </a:t>
            </a:r>
            <a:r>
              <a:rPr dirty="0">
                <a:latin typeface="Calibri"/>
                <a:cs typeface="Calibri"/>
              </a:rPr>
              <a:t>sự </a:t>
            </a:r>
            <a:r>
              <a:rPr spc="-4" dirty="0">
                <a:latin typeface="Calibri"/>
                <a:cs typeface="Calibri"/>
              </a:rPr>
              <a:t>cần </a:t>
            </a:r>
            <a:r>
              <a:rPr spc="-2" dirty="0">
                <a:latin typeface="Calibri"/>
                <a:cs typeface="Calibri"/>
              </a:rPr>
              <a:t>thiết phải chia </a:t>
            </a:r>
            <a:r>
              <a:rPr dirty="0">
                <a:latin typeface="Calibri"/>
                <a:cs typeface="Calibri"/>
              </a:rPr>
              <a:t>sẻ dữ </a:t>
            </a:r>
            <a:r>
              <a:rPr spc="-2" dirty="0">
                <a:latin typeface="Calibri"/>
                <a:cs typeface="Calibri"/>
              </a:rPr>
              <a:t>liệu </a:t>
            </a:r>
            <a:r>
              <a:rPr spc="-4" dirty="0">
                <a:latin typeface="Calibri"/>
                <a:cs typeface="Calibri"/>
              </a:rPr>
              <a:t>toàn cầu thay </a:t>
            </a:r>
            <a:r>
              <a:rPr dirty="0">
                <a:latin typeface="Calibri"/>
                <a:cs typeface="Calibri"/>
              </a:rPr>
              <a:t>vì </a:t>
            </a:r>
            <a:r>
              <a:rPr spc="-4" dirty="0">
                <a:latin typeface="Calibri"/>
                <a:cs typeface="Calibri"/>
              </a:rPr>
              <a:t>trong </a:t>
            </a:r>
            <a:r>
              <a:rPr dirty="0">
                <a:latin typeface="Calibri"/>
                <a:cs typeface="Calibri"/>
              </a:rPr>
              <a:t>một </a:t>
            </a:r>
            <a:r>
              <a:rPr spc="-4" dirty="0">
                <a:latin typeface="Calibri"/>
                <a:cs typeface="Calibri"/>
              </a:rPr>
              <a:t>tổ</a:t>
            </a:r>
            <a:r>
              <a:rPr spc="24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chức.</a:t>
            </a:r>
            <a:endParaRPr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spcBef>
                <a:spcPts val="1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5571"/>
            <a:r>
              <a:rPr dirty="0">
                <a:latin typeface="Calibri"/>
                <a:cs typeface="Calibri"/>
              </a:rPr>
              <a:t>Đó là </a:t>
            </a:r>
            <a:r>
              <a:rPr spc="-11" dirty="0">
                <a:latin typeface="Calibri"/>
                <a:cs typeface="Calibri"/>
              </a:rPr>
              <a:t>kết </a:t>
            </a:r>
            <a:r>
              <a:rPr spc="-2" dirty="0">
                <a:latin typeface="Calibri"/>
                <a:cs typeface="Calibri"/>
              </a:rPr>
              <a:t>quả </a:t>
            </a:r>
            <a:r>
              <a:rPr dirty="0">
                <a:latin typeface="Calibri"/>
                <a:cs typeface="Calibri"/>
              </a:rPr>
              <a:t>của </a:t>
            </a:r>
            <a:r>
              <a:rPr spc="-2" dirty="0">
                <a:latin typeface="Calibri"/>
                <a:cs typeface="Calibri"/>
              </a:rPr>
              <a:t>quá trình phát triển </a:t>
            </a:r>
            <a:r>
              <a:rPr spc="-11" dirty="0">
                <a:latin typeface="Calibri"/>
                <a:cs typeface="Calibri"/>
              </a:rPr>
              <a:t>Web </a:t>
            </a:r>
            <a:r>
              <a:rPr spc="-7" dirty="0">
                <a:latin typeface="Calibri"/>
                <a:cs typeface="Calibri"/>
              </a:rPr>
              <a:t>hay </a:t>
            </a:r>
            <a:r>
              <a:rPr spc="-9" dirty="0">
                <a:latin typeface="Calibri"/>
                <a:cs typeface="Calibri"/>
              </a:rPr>
              <a:t>World </a:t>
            </a:r>
            <a:r>
              <a:rPr spc="-2" dirty="0">
                <a:latin typeface="Calibri"/>
                <a:cs typeface="Calibri"/>
              </a:rPr>
              <a:t>Wide </a:t>
            </a:r>
            <a:r>
              <a:rPr spc="-11" dirty="0">
                <a:latin typeface="Calibri"/>
                <a:cs typeface="Calibri"/>
              </a:rPr>
              <a:t>Web</a:t>
            </a:r>
            <a:r>
              <a:rPr spc="48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(WWW).</a:t>
            </a:r>
            <a:endParaRPr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spcBef>
                <a:spcPts val="2"/>
              </a:spcBef>
            </a:pPr>
            <a:endParaRPr sz="700" dirty="0">
              <a:latin typeface="Times New Roman"/>
              <a:cs typeface="Times New Roman"/>
            </a:endParaRPr>
          </a:p>
          <a:p>
            <a:pPr marL="5571"/>
            <a:r>
              <a:rPr spc="-4" dirty="0">
                <a:latin typeface="Calibri"/>
                <a:cs typeface="Calibri"/>
              </a:rPr>
              <a:t>Internet có </a:t>
            </a:r>
            <a:r>
              <a:rPr dirty="0">
                <a:latin typeface="Calibri"/>
                <a:cs typeface="Calibri"/>
              </a:rPr>
              <a:t>thể </a:t>
            </a:r>
            <a:r>
              <a:rPr spc="-4" dirty="0">
                <a:latin typeface="Calibri"/>
                <a:cs typeface="Calibri"/>
              </a:rPr>
              <a:t>coi </a:t>
            </a:r>
            <a:r>
              <a:rPr spc="-2" dirty="0">
                <a:latin typeface="Calibri"/>
                <a:cs typeface="Calibri"/>
              </a:rPr>
              <a:t>như </a:t>
            </a:r>
            <a:r>
              <a:rPr dirty="0">
                <a:latin typeface="Calibri"/>
                <a:cs typeface="Calibri"/>
              </a:rPr>
              <a:t>một mạng </a:t>
            </a:r>
            <a:r>
              <a:rPr spc="-13" dirty="0">
                <a:latin typeface="Calibri"/>
                <a:cs typeface="Calibri"/>
              </a:rPr>
              <a:t>WAN </a:t>
            </a:r>
            <a:r>
              <a:rPr spc="-4" dirty="0">
                <a:latin typeface="Calibri"/>
                <a:cs typeface="Calibri"/>
              </a:rPr>
              <a:t>rộng</a:t>
            </a:r>
            <a:r>
              <a:rPr spc="-2" dirty="0">
                <a:latin typeface="Calibri"/>
                <a:cs typeface="Calibri"/>
              </a:rPr>
              <a:t> nhất.</a:t>
            </a:r>
            <a:endParaRPr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spcBef>
                <a:spcPts val="2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7522"/>
            <a:r>
              <a:rPr spc="-11" dirty="0">
                <a:latin typeface="Calibri"/>
                <a:cs typeface="Calibri"/>
              </a:rPr>
              <a:t>Web </a:t>
            </a:r>
            <a:r>
              <a:rPr spc="-2" dirty="0">
                <a:latin typeface="Calibri"/>
                <a:cs typeface="Calibri"/>
              </a:rPr>
              <a:t>là </a:t>
            </a:r>
            <a:r>
              <a:rPr dirty="0">
                <a:latin typeface="Calibri"/>
                <a:cs typeface="Calibri"/>
              </a:rPr>
              <a:t>một </a:t>
            </a:r>
            <a:r>
              <a:rPr spc="-2" dirty="0">
                <a:latin typeface="Calibri"/>
                <a:cs typeface="Calibri"/>
              </a:rPr>
              <a:t>cách </a:t>
            </a:r>
            <a:r>
              <a:rPr dirty="0">
                <a:latin typeface="Calibri"/>
                <a:cs typeface="Calibri"/>
              </a:rPr>
              <a:t>để truy </a:t>
            </a:r>
            <a:r>
              <a:rPr spc="-2" dirty="0">
                <a:latin typeface="Calibri"/>
                <a:cs typeface="Calibri"/>
              </a:rPr>
              <a:t>cập thông tin </a:t>
            </a:r>
            <a:r>
              <a:rPr dirty="0">
                <a:latin typeface="Calibri"/>
                <a:cs typeface="Calibri"/>
              </a:rPr>
              <a:t>sử </a:t>
            </a:r>
            <a:r>
              <a:rPr spc="-2" dirty="0">
                <a:latin typeface="Calibri"/>
                <a:cs typeface="Calibri"/>
              </a:rPr>
              <a:t>dụng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Internet.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8041" y="2218214"/>
            <a:ext cx="3630745" cy="333276"/>
          </a:xfrm>
          <a:custGeom>
            <a:avLst/>
            <a:gdLst/>
            <a:ahLst/>
            <a:cxnLst/>
            <a:rect l="l" t="t" r="r" b="b"/>
            <a:pathLst>
              <a:path w="8382000" h="746760">
                <a:moveTo>
                  <a:pt x="8257540" y="0"/>
                </a:moveTo>
                <a:lnTo>
                  <a:pt x="124447" y="0"/>
                </a:lnTo>
                <a:lnTo>
                  <a:pt x="76005" y="9784"/>
                </a:lnTo>
                <a:lnTo>
                  <a:pt x="36449" y="36464"/>
                </a:lnTo>
                <a:lnTo>
                  <a:pt x="9779" y="76027"/>
                </a:lnTo>
                <a:lnTo>
                  <a:pt x="0" y="124459"/>
                </a:lnTo>
                <a:lnTo>
                  <a:pt x="0" y="622198"/>
                </a:lnTo>
                <a:lnTo>
                  <a:pt x="9779" y="670639"/>
                </a:lnTo>
                <a:lnTo>
                  <a:pt x="36448" y="710196"/>
                </a:lnTo>
                <a:lnTo>
                  <a:pt x="76005" y="736866"/>
                </a:lnTo>
                <a:lnTo>
                  <a:pt x="124447" y="746645"/>
                </a:lnTo>
                <a:lnTo>
                  <a:pt x="8257540" y="746645"/>
                </a:lnTo>
                <a:lnTo>
                  <a:pt x="8305972" y="736866"/>
                </a:lnTo>
                <a:lnTo>
                  <a:pt x="8345535" y="710196"/>
                </a:lnTo>
                <a:lnTo>
                  <a:pt x="8372215" y="670639"/>
                </a:lnTo>
                <a:lnTo>
                  <a:pt x="8382000" y="622198"/>
                </a:lnTo>
                <a:lnTo>
                  <a:pt x="8382000" y="124459"/>
                </a:lnTo>
                <a:lnTo>
                  <a:pt x="8372215" y="76027"/>
                </a:lnTo>
                <a:lnTo>
                  <a:pt x="8345535" y="36464"/>
                </a:lnTo>
                <a:lnTo>
                  <a:pt x="8305972" y="9784"/>
                </a:lnTo>
                <a:lnTo>
                  <a:pt x="8257540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8089" y="2306577"/>
            <a:ext cx="3494917" cy="128736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dirty="0">
                <a:latin typeface="Calibri"/>
                <a:cs typeface="Calibri"/>
              </a:rPr>
              <a:t>Nhiều </a:t>
            </a:r>
            <a:r>
              <a:rPr spc="-7" dirty="0">
                <a:latin typeface="Calibri"/>
                <a:cs typeface="Calibri"/>
              </a:rPr>
              <a:t>máy </a:t>
            </a:r>
            <a:r>
              <a:rPr spc="-2" dirty="0">
                <a:latin typeface="Calibri"/>
                <a:cs typeface="Calibri"/>
              </a:rPr>
              <a:t>tính </a:t>
            </a:r>
            <a:r>
              <a:rPr dirty="0">
                <a:latin typeface="Calibri"/>
                <a:cs typeface="Calibri"/>
              </a:rPr>
              <a:t>được </a:t>
            </a:r>
            <a:r>
              <a:rPr spc="-11" dirty="0">
                <a:latin typeface="Calibri"/>
                <a:cs typeface="Calibri"/>
              </a:rPr>
              <a:t>kết </a:t>
            </a:r>
            <a:r>
              <a:rPr spc="-2" dirty="0">
                <a:latin typeface="Calibri"/>
                <a:cs typeface="Calibri"/>
              </a:rPr>
              <a:t>nối </a:t>
            </a:r>
            <a:r>
              <a:rPr spc="-4" dirty="0">
                <a:latin typeface="Calibri"/>
                <a:cs typeface="Calibri"/>
              </a:rPr>
              <a:t>với </a:t>
            </a:r>
            <a:r>
              <a:rPr spc="-2" dirty="0">
                <a:latin typeface="Calibri"/>
                <a:cs typeface="Calibri"/>
              </a:rPr>
              <a:t>nhau cho </a:t>
            </a:r>
            <a:r>
              <a:rPr dirty="0">
                <a:latin typeface="Calibri"/>
                <a:cs typeface="Calibri"/>
              </a:rPr>
              <a:t>dù </a:t>
            </a:r>
            <a:r>
              <a:rPr spc="-2" dirty="0">
                <a:latin typeface="Calibri"/>
                <a:cs typeface="Calibri"/>
              </a:rPr>
              <a:t>chúng </a:t>
            </a:r>
            <a:r>
              <a:rPr dirty="0">
                <a:latin typeface="Calibri"/>
                <a:cs typeface="Calibri"/>
              </a:rPr>
              <a:t>ở </a:t>
            </a:r>
            <a:r>
              <a:rPr spc="-4" dirty="0">
                <a:latin typeface="Calibri"/>
                <a:cs typeface="Calibri"/>
              </a:rPr>
              <a:t>các </a:t>
            </a:r>
            <a:r>
              <a:rPr dirty="0">
                <a:latin typeface="Calibri"/>
                <a:cs typeface="Calibri"/>
              </a:rPr>
              <a:t>vị </a:t>
            </a:r>
            <a:r>
              <a:rPr spc="-2" dirty="0">
                <a:latin typeface="Calibri"/>
                <a:cs typeface="Calibri"/>
              </a:rPr>
              <a:t>trí </a:t>
            </a:r>
            <a:r>
              <a:rPr dirty="0">
                <a:latin typeface="Calibri"/>
                <a:cs typeface="Calibri"/>
              </a:rPr>
              <a:t>khác</a:t>
            </a:r>
            <a:r>
              <a:rPr spc="7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nhau.</a:t>
            </a:r>
            <a:endParaRPr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40901" y="748172"/>
            <a:ext cx="1257929" cy="1305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8262" y="65840"/>
            <a:ext cx="356363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z="1100" b="1" spc="-24" dirty="0">
                <a:solidFill>
                  <a:srgbClr val="7030A0"/>
                </a:solidFill>
                <a:latin typeface="+mn-lt"/>
              </a:rPr>
              <a:t>WEB </a:t>
            </a:r>
            <a:r>
              <a:rPr lang="vi-VN" sz="1100" b="1" spc="-18" dirty="0">
                <a:solidFill>
                  <a:srgbClr val="7030A0"/>
                </a:solidFill>
                <a:latin typeface="+mn-lt"/>
              </a:rPr>
              <a:t>VÀ </a:t>
            </a:r>
            <a:r>
              <a:rPr lang="vi-VN" sz="1100" b="1" spc="-7" dirty="0">
                <a:solidFill>
                  <a:srgbClr val="7030A0"/>
                </a:solidFill>
                <a:latin typeface="+mn-lt"/>
              </a:rPr>
              <a:t>INTERNET</a:t>
            </a:r>
            <a:r>
              <a:rPr lang="vi-VN" sz="1100" b="1" spc="11" dirty="0">
                <a:solidFill>
                  <a:srgbClr val="7030A0"/>
                </a:solidFill>
                <a:latin typeface="+mn-lt"/>
              </a:rPr>
              <a:t> </a:t>
            </a: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2-2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7</a:t>
            </a:fld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08262" y="780138"/>
            <a:ext cx="1548678" cy="9032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83055" y="1035253"/>
            <a:ext cx="741277" cy="337811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 marR="2229" indent="279" algn="ctr">
              <a:spcBef>
                <a:spcPts val="42"/>
              </a:spcBef>
            </a:pP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Thông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tin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có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sẵn 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dưới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dạng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các trang  </a:t>
            </a:r>
            <a:r>
              <a:rPr sz="700" b="1" spc="-11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07833" y="1148782"/>
            <a:ext cx="1652979" cy="9828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875880" y="1443459"/>
            <a:ext cx="813342" cy="337811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 marR="2229" algn="ctr">
              <a:spcBef>
                <a:spcPts val="42"/>
              </a:spcBef>
            </a:pPr>
            <a:r>
              <a:rPr sz="700" b="1" spc="-13" dirty="0">
                <a:solidFill>
                  <a:srgbClr val="FFFFFF"/>
                </a:solidFill>
                <a:latin typeface="Calibri"/>
                <a:cs typeface="Calibri"/>
              </a:rPr>
              <a:t>Trang </a:t>
            </a:r>
            <a:r>
              <a:rPr sz="700" b="1" spc="-11" dirty="0">
                <a:solidFill>
                  <a:srgbClr val="FFFFFF"/>
                </a:solidFill>
                <a:latin typeface="Calibri"/>
                <a:cs typeface="Calibri"/>
              </a:rPr>
              <a:t>Web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là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một </a:t>
            </a:r>
            <a:r>
              <a:rPr sz="700" b="1" spc="-7" dirty="0">
                <a:solidFill>
                  <a:srgbClr val="FFFFFF"/>
                </a:solidFill>
                <a:latin typeface="Calibri"/>
                <a:cs typeface="Calibri"/>
              </a:rPr>
              <a:t>tệp 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tin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chứa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thông tin </a:t>
            </a:r>
            <a:r>
              <a:rPr sz="700" b="1" spc="-9" dirty="0">
                <a:solidFill>
                  <a:srgbClr val="FFFFFF"/>
                </a:solidFill>
                <a:latin typeface="Calibri"/>
                <a:cs typeface="Calibri"/>
              </a:rPr>
              <a:t>và 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các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chỉ</a:t>
            </a:r>
            <a:r>
              <a:rPr sz="700" b="1" spc="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thị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91561" y="1786066"/>
            <a:ext cx="1451638" cy="1256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379078" y="2414189"/>
            <a:ext cx="876605" cy="22898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163802" marR="2229" indent="-158509">
              <a:spcBef>
                <a:spcPts val="42"/>
              </a:spcBef>
            </a:pP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Thông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tin được hiển thị 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tới người</a:t>
            </a:r>
            <a:r>
              <a:rPr sz="7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dùng</a:t>
            </a:r>
            <a:endParaRPr sz="7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1070" y="65840"/>
            <a:ext cx="263339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z="1100" b="1" spc="-42" dirty="0">
                <a:solidFill>
                  <a:srgbClr val="7030A0"/>
                </a:solidFill>
                <a:latin typeface="+mn-lt"/>
              </a:rPr>
              <a:t>TRAO </a:t>
            </a: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ĐỔI DỮ LIỆU </a:t>
            </a:r>
            <a:r>
              <a:rPr lang="vi-VN" sz="1100" b="1" spc="-7" dirty="0">
                <a:solidFill>
                  <a:srgbClr val="7030A0"/>
                </a:solidFill>
                <a:latin typeface="+mn-lt"/>
              </a:rPr>
              <a:t>TRÊN </a:t>
            </a:r>
            <a:r>
              <a:rPr lang="vi-VN" sz="1100" b="1" spc="-24" dirty="0">
                <a:solidFill>
                  <a:srgbClr val="7030A0"/>
                </a:solidFill>
                <a:latin typeface="+mn-lt"/>
              </a:rPr>
              <a:t>WEB</a:t>
            </a:r>
            <a:r>
              <a:rPr lang="vi-VN" sz="1100" b="1" spc="33" dirty="0">
                <a:solidFill>
                  <a:srgbClr val="7030A0"/>
                </a:solidFill>
                <a:latin typeface="+mn-lt"/>
              </a:rPr>
              <a:t> </a:t>
            </a: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1-2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8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32027" y="560335"/>
            <a:ext cx="3630745" cy="264127"/>
          </a:xfrm>
          <a:custGeom>
            <a:avLst/>
            <a:gdLst/>
            <a:ahLst/>
            <a:cxnLst/>
            <a:rect l="l" t="t" r="r" b="b"/>
            <a:pathLst>
              <a:path w="8382000" h="591819">
                <a:moveTo>
                  <a:pt x="8283321" y="0"/>
                </a:moveTo>
                <a:lnTo>
                  <a:pt x="98640" y="0"/>
                </a:lnTo>
                <a:lnTo>
                  <a:pt x="60243" y="7756"/>
                </a:lnTo>
                <a:lnTo>
                  <a:pt x="28889" y="28908"/>
                </a:lnTo>
                <a:lnTo>
                  <a:pt x="7750" y="60275"/>
                </a:lnTo>
                <a:lnTo>
                  <a:pt x="0" y="98678"/>
                </a:lnTo>
                <a:lnTo>
                  <a:pt x="0" y="493267"/>
                </a:lnTo>
                <a:lnTo>
                  <a:pt x="7750" y="531651"/>
                </a:lnTo>
                <a:lnTo>
                  <a:pt x="28889" y="562975"/>
                </a:lnTo>
                <a:lnTo>
                  <a:pt x="60243" y="584082"/>
                </a:lnTo>
                <a:lnTo>
                  <a:pt x="98640" y="591819"/>
                </a:lnTo>
                <a:lnTo>
                  <a:pt x="8283321" y="591819"/>
                </a:lnTo>
                <a:lnTo>
                  <a:pt x="8321724" y="584082"/>
                </a:lnTo>
                <a:lnTo>
                  <a:pt x="8353091" y="562975"/>
                </a:lnTo>
                <a:lnTo>
                  <a:pt x="8374243" y="531651"/>
                </a:lnTo>
                <a:lnTo>
                  <a:pt x="8382000" y="493267"/>
                </a:lnTo>
                <a:lnTo>
                  <a:pt x="8382000" y="98678"/>
                </a:lnTo>
                <a:lnTo>
                  <a:pt x="8374243" y="60275"/>
                </a:lnTo>
                <a:lnTo>
                  <a:pt x="8353091" y="28908"/>
                </a:lnTo>
                <a:lnTo>
                  <a:pt x="8321724" y="7756"/>
                </a:lnTo>
                <a:lnTo>
                  <a:pt x="8283321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027" y="922687"/>
            <a:ext cx="3630745" cy="268095"/>
          </a:xfrm>
          <a:custGeom>
            <a:avLst/>
            <a:gdLst/>
            <a:ahLst/>
            <a:cxnLst/>
            <a:rect l="l" t="t" r="r" b="b"/>
            <a:pathLst>
              <a:path w="8382000" h="600710">
                <a:moveTo>
                  <a:pt x="8281924" y="0"/>
                </a:moveTo>
                <a:lnTo>
                  <a:pt x="100075" y="0"/>
                </a:lnTo>
                <a:lnTo>
                  <a:pt x="61121" y="7868"/>
                </a:lnTo>
                <a:lnTo>
                  <a:pt x="29311" y="29321"/>
                </a:lnTo>
                <a:lnTo>
                  <a:pt x="7864" y="61132"/>
                </a:lnTo>
                <a:lnTo>
                  <a:pt x="0" y="100075"/>
                </a:lnTo>
                <a:lnTo>
                  <a:pt x="0" y="500252"/>
                </a:lnTo>
                <a:lnTo>
                  <a:pt x="7864" y="539249"/>
                </a:lnTo>
                <a:lnTo>
                  <a:pt x="29311" y="571055"/>
                </a:lnTo>
                <a:lnTo>
                  <a:pt x="61121" y="592478"/>
                </a:lnTo>
                <a:lnTo>
                  <a:pt x="100075" y="600328"/>
                </a:lnTo>
                <a:lnTo>
                  <a:pt x="8281924" y="600328"/>
                </a:lnTo>
                <a:lnTo>
                  <a:pt x="8320867" y="592478"/>
                </a:lnTo>
                <a:lnTo>
                  <a:pt x="8352678" y="571055"/>
                </a:lnTo>
                <a:lnTo>
                  <a:pt x="8374131" y="539249"/>
                </a:lnTo>
                <a:lnTo>
                  <a:pt x="8382000" y="500252"/>
                </a:lnTo>
                <a:lnTo>
                  <a:pt x="8382000" y="100075"/>
                </a:lnTo>
                <a:lnTo>
                  <a:pt x="8374131" y="61132"/>
                </a:lnTo>
                <a:lnTo>
                  <a:pt x="8352678" y="29321"/>
                </a:lnTo>
                <a:lnTo>
                  <a:pt x="8320867" y="7868"/>
                </a:lnTo>
                <a:lnTo>
                  <a:pt x="8281924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2027" y="1319842"/>
            <a:ext cx="3630745" cy="308337"/>
          </a:xfrm>
          <a:custGeom>
            <a:avLst/>
            <a:gdLst/>
            <a:ahLst/>
            <a:cxnLst/>
            <a:rect l="l" t="t" r="r" b="b"/>
            <a:pathLst>
              <a:path w="8382000" h="690879">
                <a:moveTo>
                  <a:pt x="8266938" y="0"/>
                </a:moveTo>
                <a:lnTo>
                  <a:pt x="115049" y="0"/>
                </a:lnTo>
                <a:lnTo>
                  <a:pt x="70267" y="9048"/>
                </a:lnTo>
                <a:lnTo>
                  <a:pt x="33697" y="33718"/>
                </a:lnTo>
                <a:lnTo>
                  <a:pt x="9041" y="70294"/>
                </a:lnTo>
                <a:lnTo>
                  <a:pt x="0" y="115062"/>
                </a:lnTo>
                <a:lnTo>
                  <a:pt x="0" y="575310"/>
                </a:lnTo>
                <a:lnTo>
                  <a:pt x="9041" y="620077"/>
                </a:lnTo>
                <a:lnTo>
                  <a:pt x="33697" y="656653"/>
                </a:lnTo>
                <a:lnTo>
                  <a:pt x="70267" y="681323"/>
                </a:lnTo>
                <a:lnTo>
                  <a:pt x="115049" y="690371"/>
                </a:lnTo>
                <a:lnTo>
                  <a:pt x="8266938" y="690371"/>
                </a:lnTo>
                <a:lnTo>
                  <a:pt x="8311705" y="681323"/>
                </a:lnTo>
                <a:lnTo>
                  <a:pt x="8348281" y="656653"/>
                </a:lnTo>
                <a:lnTo>
                  <a:pt x="8372951" y="620077"/>
                </a:lnTo>
                <a:lnTo>
                  <a:pt x="8382000" y="575310"/>
                </a:lnTo>
                <a:lnTo>
                  <a:pt x="8382000" y="115062"/>
                </a:lnTo>
                <a:lnTo>
                  <a:pt x="8372951" y="70294"/>
                </a:lnTo>
                <a:lnTo>
                  <a:pt x="8348281" y="33718"/>
                </a:lnTo>
                <a:lnTo>
                  <a:pt x="8311705" y="9048"/>
                </a:lnTo>
                <a:lnTo>
                  <a:pt x="8266938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2027" y="1741482"/>
            <a:ext cx="3630745" cy="303519"/>
          </a:xfrm>
          <a:custGeom>
            <a:avLst/>
            <a:gdLst/>
            <a:ahLst/>
            <a:cxnLst/>
            <a:rect l="l" t="t" r="r" b="b"/>
            <a:pathLst>
              <a:path w="8382000" h="680085">
                <a:moveTo>
                  <a:pt x="8268716" y="0"/>
                </a:moveTo>
                <a:lnTo>
                  <a:pt x="113258" y="0"/>
                </a:lnTo>
                <a:lnTo>
                  <a:pt x="69174" y="8895"/>
                </a:lnTo>
                <a:lnTo>
                  <a:pt x="33173" y="33162"/>
                </a:lnTo>
                <a:lnTo>
                  <a:pt x="8900" y="69169"/>
                </a:lnTo>
                <a:lnTo>
                  <a:pt x="0" y="113283"/>
                </a:lnTo>
                <a:lnTo>
                  <a:pt x="0" y="566293"/>
                </a:lnTo>
                <a:lnTo>
                  <a:pt x="8900" y="610354"/>
                </a:lnTo>
                <a:lnTo>
                  <a:pt x="33173" y="646366"/>
                </a:lnTo>
                <a:lnTo>
                  <a:pt x="69174" y="670663"/>
                </a:lnTo>
                <a:lnTo>
                  <a:pt x="113258" y="679576"/>
                </a:lnTo>
                <a:lnTo>
                  <a:pt x="8268716" y="679576"/>
                </a:lnTo>
                <a:lnTo>
                  <a:pt x="8312830" y="670663"/>
                </a:lnTo>
                <a:lnTo>
                  <a:pt x="8348837" y="646366"/>
                </a:lnTo>
                <a:lnTo>
                  <a:pt x="8373104" y="610354"/>
                </a:lnTo>
                <a:lnTo>
                  <a:pt x="8382000" y="566293"/>
                </a:lnTo>
                <a:lnTo>
                  <a:pt x="8382000" y="113283"/>
                </a:lnTo>
                <a:lnTo>
                  <a:pt x="8373104" y="69169"/>
                </a:lnTo>
                <a:lnTo>
                  <a:pt x="8348837" y="33162"/>
                </a:lnTo>
                <a:lnTo>
                  <a:pt x="8312830" y="8895"/>
                </a:lnTo>
                <a:lnTo>
                  <a:pt x="8268716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2027" y="2149632"/>
            <a:ext cx="3630745" cy="332993"/>
          </a:xfrm>
          <a:custGeom>
            <a:avLst/>
            <a:gdLst/>
            <a:ahLst/>
            <a:cxnLst/>
            <a:rect l="l" t="t" r="r" b="b"/>
            <a:pathLst>
              <a:path w="8382000" h="746125">
                <a:moveTo>
                  <a:pt x="8257667" y="0"/>
                </a:moveTo>
                <a:lnTo>
                  <a:pt x="124332" y="0"/>
                </a:lnTo>
                <a:lnTo>
                  <a:pt x="75936" y="9782"/>
                </a:lnTo>
                <a:lnTo>
                  <a:pt x="36415" y="36449"/>
                </a:lnTo>
                <a:lnTo>
                  <a:pt x="9770" y="75973"/>
                </a:lnTo>
                <a:lnTo>
                  <a:pt x="0" y="124333"/>
                </a:lnTo>
                <a:lnTo>
                  <a:pt x="0" y="621665"/>
                </a:lnTo>
                <a:lnTo>
                  <a:pt x="9770" y="670077"/>
                </a:lnTo>
                <a:lnTo>
                  <a:pt x="36415" y="709596"/>
                </a:lnTo>
                <a:lnTo>
                  <a:pt x="75936" y="736232"/>
                </a:lnTo>
                <a:lnTo>
                  <a:pt x="124332" y="745998"/>
                </a:lnTo>
                <a:lnTo>
                  <a:pt x="8257667" y="745998"/>
                </a:lnTo>
                <a:lnTo>
                  <a:pt x="8306079" y="736232"/>
                </a:lnTo>
                <a:lnTo>
                  <a:pt x="8345598" y="709596"/>
                </a:lnTo>
                <a:lnTo>
                  <a:pt x="8372234" y="670077"/>
                </a:lnTo>
                <a:lnTo>
                  <a:pt x="8382000" y="621665"/>
                </a:lnTo>
                <a:lnTo>
                  <a:pt x="8382000" y="124333"/>
                </a:lnTo>
                <a:lnTo>
                  <a:pt x="8372234" y="75973"/>
                </a:lnTo>
                <a:lnTo>
                  <a:pt x="8345598" y="36449"/>
                </a:lnTo>
                <a:lnTo>
                  <a:pt x="8306079" y="9782"/>
                </a:lnTo>
                <a:lnTo>
                  <a:pt x="8257667" y="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68775" y="557784"/>
            <a:ext cx="3536676" cy="1918804"/>
          </a:xfrm>
          <a:prstGeom prst="rect">
            <a:avLst/>
          </a:prstGeom>
        </p:spPr>
        <p:txBody>
          <a:bodyPr vert="horz" wrap="square" lIns="0" tIns="18107" rIns="0" bIns="0" rtlCol="0">
            <a:spAutoFit/>
          </a:bodyPr>
          <a:lstStyle/>
          <a:p>
            <a:pPr marL="5571" marR="2229">
              <a:lnSpc>
                <a:spcPts val="864"/>
              </a:lnSpc>
              <a:spcBef>
                <a:spcPts val="143"/>
              </a:spcBef>
            </a:pPr>
            <a:r>
              <a:rPr spc="-2" dirty="0">
                <a:latin typeface="Calibri"/>
                <a:cs typeface="Calibri"/>
              </a:rPr>
              <a:t>Các </a:t>
            </a:r>
            <a:r>
              <a:rPr spc="-4" dirty="0">
                <a:latin typeface="Calibri"/>
                <a:cs typeface="Calibri"/>
              </a:rPr>
              <a:t>trang </a:t>
            </a:r>
            <a:r>
              <a:rPr spc="-11" dirty="0">
                <a:latin typeface="Calibri"/>
                <a:cs typeface="Calibri"/>
              </a:rPr>
              <a:t>Web </a:t>
            </a:r>
            <a:r>
              <a:rPr dirty="0">
                <a:latin typeface="Calibri"/>
                <a:cs typeface="Calibri"/>
              </a:rPr>
              <a:t>được </a:t>
            </a:r>
            <a:r>
              <a:rPr spc="-2" dirty="0">
                <a:latin typeface="Calibri"/>
                <a:cs typeface="Calibri"/>
              </a:rPr>
              <a:t>lưu trữ </a:t>
            </a:r>
            <a:r>
              <a:rPr spc="-4" dirty="0">
                <a:latin typeface="Calibri"/>
                <a:cs typeface="Calibri"/>
              </a:rPr>
              <a:t>trên </a:t>
            </a:r>
            <a:r>
              <a:rPr spc="-11" dirty="0">
                <a:latin typeface="Calibri"/>
                <a:cs typeface="Calibri"/>
              </a:rPr>
              <a:t>Web </a:t>
            </a:r>
            <a:r>
              <a:rPr spc="-2" dirty="0">
                <a:latin typeface="Calibri"/>
                <a:cs typeface="Calibri"/>
              </a:rPr>
              <a:t>server </a:t>
            </a:r>
            <a:r>
              <a:rPr lang="vi-VN" spc="-4" dirty="0" smtClean="0">
                <a:latin typeface="Calibri"/>
                <a:cs typeface="Calibri"/>
              </a:rPr>
              <a:t>để chúng luôn có sẵn cho người sử dụng</a:t>
            </a:r>
            <a:r>
              <a:rPr spc="-4" dirty="0" smtClean="0">
                <a:latin typeface="Calibri"/>
                <a:cs typeface="Calibri"/>
              </a:rPr>
              <a:t>.</a:t>
            </a:r>
            <a:endParaRPr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 marL="5571">
              <a:spcBef>
                <a:spcPts val="518"/>
              </a:spcBef>
            </a:pPr>
            <a:r>
              <a:rPr spc="-11" dirty="0">
                <a:latin typeface="Calibri"/>
                <a:cs typeface="Calibri"/>
              </a:rPr>
              <a:t>Web </a:t>
            </a:r>
            <a:r>
              <a:rPr spc="-2" dirty="0">
                <a:latin typeface="Calibri"/>
                <a:cs typeface="Calibri"/>
              </a:rPr>
              <a:t>server là </a:t>
            </a:r>
            <a:r>
              <a:rPr dirty="0">
                <a:latin typeface="Calibri"/>
                <a:cs typeface="Calibri"/>
              </a:rPr>
              <a:t>một </a:t>
            </a:r>
            <a:r>
              <a:rPr spc="-7" dirty="0">
                <a:latin typeface="Calibri"/>
                <a:cs typeface="Calibri"/>
              </a:rPr>
              <a:t>máy </a:t>
            </a:r>
            <a:r>
              <a:rPr spc="-2" dirty="0">
                <a:latin typeface="Calibri"/>
                <a:cs typeface="Calibri"/>
              </a:rPr>
              <a:t>tính </a:t>
            </a:r>
            <a:r>
              <a:rPr spc="-4" dirty="0">
                <a:latin typeface="Calibri"/>
                <a:cs typeface="Calibri"/>
              </a:rPr>
              <a:t>có tốc </a:t>
            </a:r>
            <a:r>
              <a:rPr dirty="0">
                <a:latin typeface="Calibri"/>
                <a:cs typeface="Calibri"/>
              </a:rPr>
              <a:t>độ </a:t>
            </a:r>
            <a:r>
              <a:rPr spc="-2" dirty="0" err="1">
                <a:latin typeface="Calibri"/>
                <a:cs typeface="Calibri"/>
              </a:rPr>
              <a:t>xử</a:t>
            </a:r>
            <a:r>
              <a:rPr spc="-2" dirty="0">
                <a:latin typeface="Calibri"/>
                <a:cs typeface="Calibri"/>
              </a:rPr>
              <a:t> </a:t>
            </a:r>
            <a:r>
              <a:rPr spc="50" dirty="0" smtClean="0">
                <a:latin typeface="Calibri"/>
                <a:cs typeface="Calibri"/>
              </a:rPr>
              <a:t>l</a:t>
            </a:r>
            <a:r>
              <a:rPr lang="vi-VN" spc="50" dirty="0">
                <a:latin typeface="Calibri"/>
                <a:cs typeface="Calibri"/>
              </a:rPr>
              <a:t>ý</a:t>
            </a:r>
            <a:r>
              <a:rPr spc="50" dirty="0" smtClean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cao và </a:t>
            </a:r>
            <a:r>
              <a:rPr dirty="0">
                <a:latin typeface="Calibri"/>
                <a:cs typeface="Calibri"/>
              </a:rPr>
              <a:t>được </a:t>
            </a:r>
            <a:r>
              <a:rPr spc="-13" dirty="0">
                <a:latin typeface="Calibri"/>
                <a:cs typeface="Calibri"/>
              </a:rPr>
              <a:t>kết </a:t>
            </a:r>
            <a:r>
              <a:rPr spc="-2" dirty="0">
                <a:latin typeface="Calibri"/>
                <a:cs typeface="Calibri"/>
              </a:rPr>
              <a:t>nối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Internet.</a:t>
            </a:r>
            <a:endParaRPr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 marL="7522">
              <a:spcBef>
                <a:spcPts val="467"/>
              </a:spcBef>
            </a:pPr>
            <a:r>
              <a:rPr spc="-11" dirty="0">
                <a:latin typeface="Calibri"/>
                <a:cs typeface="Calibri"/>
              </a:rPr>
              <a:t>Web </a:t>
            </a:r>
            <a:r>
              <a:rPr spc="-2" dirty="0">
                <a:latin typeface="Calibri"/>
                <a:cs typeface="Calibri"/>
              </a:rPr>
              <a:t>server </a:t>
            </a:r>
            <a:r>
              <a:rPr dirty="0">
                <a:latin typeface="Calibri"/>
                <a:cs typeface="Calibri"/>
              </a:rPr>
              <a:t>được </a:t>
            </a:r>
            <a:r>
              <a:rPr spc="-2" dirty="0">
                <a:latin typeface="Calibri"/>
                <a:cs typeface="Calibri"/>
              </a:rPr>
              <a:t>sử dụng </a:t>
            </a:r>
            <a:r>
              <a:rPr dirty="0">
                <a:latin typeface="Calibri"/>
                <a:cs typeface="Calibri"/>
              </a:rPr>
              <a:t>để </a:t>
            </a:r>
            <a:r>
              <a:rPr spc="-2" dirty="0">
                <a:latin typeface="Calibri"/>
                <a:cs typeface="Calibri"/>
              </a:rPr>
              <a:t>đặt </a:t>
            </a:r>
            <a:r>
              <a:rPr spc="-7" dirty="0">
                <a:latin typeface="Calibri"/>
                <a:cs typeface="Calibri"/>
              </a:rPr>
              <a:t>và </a:t>
            </a:r>
            <a:r>
              <a:rPr spc="-2" dirty="0">
                <a:latin typeface="Calibri"/>
                <a:cs typeface="Calibri"/>
              </a:rPr>
              <a:t>hiển </a:t>
            </a:r>
            <a:r>
              <a:rPr dirty="0">
                <a:latin typeface="Calibri"/>
                <a:cs typeface="Calibri"/>
              </a:rPr>
              <a:t>thị </a:t>
            </a:r>
            <a:r>
              <a:rPr spc="-4" dirty="0">
                <a:latin typeface="Calibri"/>
                <a:cs typeface="Calibri"/>
              </a:rPr>
              <a:t>các trang </a:t>
            </a:r>
            <a:r>
              <a:rPr spc="-11" dirty="0">
                <a:latin typeface="Calibri"/>
                <a:cs typeface="Calibri"/>
              </a:rPr>
              <a:t>Web </a:t>
            </a:r>
            <a:r>
              <a:rPr spc="-4" dirty="0">
                <a:latin typeface="Calibri"/>
                <a:cs typeface="Calibri"/>
              </a:rPr>
              <a:t>trên </a:t>
            </a:r>
            <a:r>
              <a:rPr dirty="0">
                <a:latin typeface="Calibri"/>
                <a:cs typeface="Calibri"/>
              </a:rPr>
              <a:t>một </a:t>
            </a:r>
            <a:r>
              <a:rPr spc="-11" dirty="0">
                <a:latin typeface="Calibri"/>
                <a:cs typeface="Calibri"/>
              </a:rPr>
              <a:t>Web</a:t>
            </a:r>
            <a:r>
              <a:rPr spc="39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browser.</a:t>
            </a:r>
            <a:endParaRPr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 marL="7243">
              <a:spcBef>
                <a:spcPts val="480"/>
              </a:spcBef>
            </a:pPr>
            <a:r>
              <a:rPr spc="-11" dirty="0">
                <a:latin typeface="Calibri"/>
                <a:cs typeface="Calibri"/>
              </a:rPr>
              <a:t>Web </a:t>
            </a:r>
            <a:r>
              <a:rPr spc="-7" dirty="0">
                <a:latin typeface="Calibri"/>
                <a:cs typeface="Calibri"/>
              </a:rPr>
              <a:t>browser </a:t>
            </a:r>
            <a:r>
              <a:rPr spc="-2" dirty="0">
                <a:latin typeface="Calibri"/>
                <a:cs typeface="Calibri"/>
              </a:rPr>
              <a:t>hiển </a:t>
            </a:r>
            <a:r>
              <a:rPr dirty="0">
                <a:latin typeface="Calibri"/>
                <a:cs typeface="Calibri"/>
              </a:rPr>
              <a:t>thị </a:t>
            </a:r>
            <a:r>
              <a:rPr spc="-4" dirty="0">
                <a:latin typeface="Calibri"/>
                <a:cs typeface="Calibri"/>
              </a:rPr>
              <a:t>các trang </a:t>
            </a:r>
            <a:r>
              <a:rPr spc="-11" dirty="0">
                <a:latin typeface="Calibri"/>
                <a:cs typeface="Calibri"/>
              </a:rPr>
              <a:t>Web </a:t>
            </a:r>
            <a:r>
              <a:rPr spc="-2" dirty="0">
                <a:latin typeface="Calibri"/>
                <a:cs typeface="Calibri"/>
              </a:rPr>
              <a:t>sử dụng </a:t>
            </a:r>
            <a:r>
              <a:rPr dirty="0">
                <a:latin typeface="Calibri"/>
                <a:cs typeface="Calibri"/>
              </a:rPr>
              <a:t>giao </a:t>
            </a:r>
            <a:r>
              <a:rPr spc="-2" dirty="0">
                <a:latin typeface="Calibri"/>
                <a:cs typeface="Calibri"/>
              </a:rPr>
              <a:t>thức</a:t>
            </a:r>
            <a:r>
              <a:rPr spc="22" dirty="0">
                <a:latin typeface="Calibri"/>
                <a:cs typeface="Calibri"/>
              </a:rPr>
              <a:t> </a:t>
            </a:r>
            <a:r>
              <a:rPr spc="-22" dirty="0">
                <a:latin typeface="Calibri"/>
                <a:cs typeface="Calibri"/>
              </a:rPr>
              <a:t>HTTP.</a:t>
            </a:r>
            <a:endParaRPr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spcBef>
                <a:spcPts val="24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8914" marR="187481">
              <a:lnSpc>
                <a:spcPts val="864"/>
              </a:lnSpc>
            </a:pPr>
            <a:r>
              <a:rPr dirty="0">
                <a:latin typeface="Calibri"/>
                <a:cs typeface="Calibri"/>
              </a:rPr>
              <a:t>HTTP </a:t>
            </a:r>
            <a:r>
              <a:rPr spc="-2" dirty="0">
                <a:latin typeface="Calibri"/>
                <a:cs typeface="Calibri"/>
              </a:rPr>
              <a:t>là </a:t>
            </a:r>
            <a:r>
              <a:rPr dirty="0">
                <a:latin typeface="Calibri"/>
                <a:cs typeface="Calibri"/>
              </a:rPr>
              <a:t>một </a:t>
            </a:r>
            <a:r>
              <a:rPr spc="-2" dirty="0">
                <a:latin typeface="Calibri"/>
                <a:cs typeface="Calibri"/>
              </a:rPr>
              <a:t>giao </a:t>
            </a:r>
            <a:r>
              <a:rPr dirty="0">
                <a:latin typeface="Calibri"/>
                <a:cs typeface="Calibri"/>
              </a:rPr>
              <a:t>thức </a:t>
            </a:r>
            <a:r>
              <a:rPr spc="-2" dirty="0">
                <a:latin typeface="Calibri"/>
                <a:cs typeface="Calibri"/>
              </a:rPr>
              <a:t>chỉ </a:t>
            </a:r>
            <a:r>
              <a:rPr spc="-9" dirty="0">
                <a:latin typeface="Calibri"/>
                <a:cs typeface="Calibri"/>
              </a:rPr>
              <a:t>ra </a:t>
            </a:r>
            <a:r>
              <a:rPr spc="-2" dirty="0">
                <a:latin typeface="Calibri"/>
                <a:cs typeface="Calibri"/>
              </a:rPr>
              <a:t>làm </a:t>
            </a:r>
            <a:r>
              <a:rPr dirty="0">
                <a:latin typeface="Calibri"/>
                <a:cs typeface="Calibri"/>
              </a:rPr>
              <a:t>thế </a:t>
            </a:r>
            <a:r>
              <a:rPr spc="-2" dirty="0">
                <a:latin typeface="Calibri"/>
                <a:cs typeface="Calibri"/>
              </a:rPr>
              <a:t>nào </a:t>
            </a:r>
            <a:r>
              <a:rPr dirty="0">
                <a:latin typeface="Calibri"/>
                <a:cs typeface="Calibri"/>
              </a:rPr>
              <a:t>để một </a:t>
            </a:r>
            <a:r>
              <a:rPr spc="-4" dirty="0">
                <a:latin typeface="Calibri"/>
                <a:cs typeface="Calibri"/>
              </a:rPr>
              <a:t>trang </a:t>
            </a:r>
            <a:r>
              <a:rPr spc="-2" dirty="0">
                <a:latin typeface="Calibri"/>
                <a:cs typeface="Calibri"/>
              </a:rPr>
              <a:t>web </a:t>
            </a:r>
            <a:r>
              <a:rPr spc="-4" dirty="0">
                <a:latin typeface="Calibri"/>
                <a:cs typeface="Calibri"/>
              </a:rPr>
              <a:t>có </a:t>
            </a:r>
            <a:r>
              <a:rPr dirty="0">
                <a:latin typeface="Calibri"/>
                <a:cs typeface="Calibri"/>
              </a:rPr>
              <a:t>thể được </a:t>
            </a:r>
            <a:r>
              <a:rPr spc="-2" dirty="0">
                <a:latin typeface="Calibri"/>
                <a:cs typeface="Calibri"/>
              </a:rPr>
              <a:t>nhận về </a:t>
            </a:r>
            <a:r>
              <a:rPr dirty="0">
                <a:latin typeface="Calibri"/>
                <a:cs typeface="Calibri"/>
              </a:rPr>
              <a:t>từ  </a:t>
            </a:r>
            <a:r>
              <a:rPr spc="-11" dirty="0">
                <a:latin typeface="Calibri"/>
                <a:cs typeface="Calibri"/>
              </a:rPr>
              <a:t>Web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13" dirty="0">
                <a:latin typeface="Calibri"/>
                <a:cs typeface="Calibri"/>
              </a:rPr>
              <a:t>server.</a:t>
            </a:r>
            <a:endParaRPr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3128" y="85449"/>
            <a:ext cx="3599333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z="1100" b="1" spc="-42" dirty="0">
                <a:solidFill>
                  <a:srgbClr val="7030A0"/>
                </a:solidFill>
                <a:latin typeface="+mn-lt"/>
              </a:rPr>
              <a:t>TRAO </a:t>
            </a: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ĐỔI DỮ LIỆU </a:t>
            </a:r>
            <a:r>
              <a:rPr lang="vi-VN" sz="1100" b="1" spc="-7" dirty="0">
                <a:solidFill>
                  <a:srgbClr val="7030A0"/>
                </a:solidFill>
                <a:latin typeface="+mn-lt"/>
              </a:rPr>
              <a:t>TRÊN </a:t>
            </a:r>
            <a:r>
              <a:rPr lang="vi-VN" sz="1100" b="1" spc="-24" dirty="0">
                <a:solidFill>
                  <a:srgbClr val="7030A0"/>
                </a:solidFill>
                <a:latin typeface="+mn-lt"/>
              </a:rPr>
              <a:t>WEB</a:t>
            </a:r>
            <a:r>
              <a:rPr lang="vi-VN" sz="1100" b="1" spc="33" dirty="0">
                <a:solidFill>
                  <a:srgbClr val="7030A0"/>
                </a:solidFill>
                <a:latin typeface="+mn-lt"/>
              </a:rPr>
              <a:t> </a:t>
            </a: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2-2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9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31048" y="578132"/>
            <a:ext cx="3498718" cy="2980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1048" y="952218"/>
            <a:ext cx="3498718" cy="2890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3726" y="1326303"/>
            <a:ext cx="3498735" cy="2684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45350" y="417503"/>
            <a:ext cx="2645493" cy="1104488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Các bước hiển thị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trang web trên trình</a:t>
            </a:r>
            <a:r>
              <a:rPr spc="2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duyệt:</a:t>
            </a:r>
          </a:p>
          <a:p>
            <a:pPr>
              <a:lnSpc>
                <a:spcPct val="100000"/>
              </a:lnSpc>
            </a:pPr>
            <a:endParaRPr sz="1100" dirty="0">
              <a:latin typeface="Times New Roman"/>
              <a:cs typeface="Times New Roman"/>
            </a:endParaRPr>
          </a:p>
          <a:p>
            <a:pPr marL="113658" indent="-87472">
              <a:buAutoNum type="arabicPeriod"/>
              <a:tabLst>
                <a:tab pos="113937" algn="l"/>
              </a:tabLst>
            </a:pPr>
            <a:r>
              <a:rPr sz="700" spc="-2" dirty="0">
                <a:latin typeface="Calibri"/>
                <a:cs typeface="Calibri"/>
              </a:rPr>
              <a:t>Người dùng </a:t>
            </a:r>
            <a:r>
              <a:rPr sz="700" spc="-7" dirty="0">
                <a:latin typeface="Calibri"/>
                <a:cs typeface="Calibri"/>
              </a:rPr>
              <a:t>xác </a:t>
            </a:r>
            <a:r>
              <a:rPr sz="700" spc="-2" dirty="0">
                <a:latin typeface="Calibri"/>
                <a:cs typeface="Calibri"/>
              </a:rPr>
              <a:t>định đia chỉ (URL) của một </a:t>
            </a:r>
            <a:r>
              <a:rPr sz="700" spc="-7" dirty="0">
                <a:latin typeface="Calibri"/>
                <a:cs typeface="Calibri"/>
              </a:rPr>
              <a:t>trang </a:t>
            </a:r>
            <a:r>
              <a:rPr sz="700" spc="-11" dirty="0">
                <a:latin typeface="Calibri"/>
                <a:cs typeface="Calibri"/>
              </a:rPr>
              <a:t>Web </a:t>
            </a:r>
            <a:r>
              <a:rPr sz="700" spc="-4" dirty="0">
                <a:latin typeface="Calibri"/>
                <a:cs typeface="Calibri"/>
              </a:rPr>
              <a:t>trên </a:t>
            </a:r>
            <a:r>
              <a:rPr sz="700" spc="-2" dirty="0">
                <a:latin typeface="Calibri"/>
                <a:cs typeface="Calibri"/>
              </a:rPr>
              <a:t>trình</a:t>
            </a:r>
            <a:r>
              <a:rPr sz="700" spc="-24" dirty="0">
                <a:latin typeface="Calibri"/>
                <a:cs typeface="Calibri"/>
              </a:rPr>
              <a:t> </a:t>
            </a:r>
            <a:r>
              <a:rPr sz="700" spc="-7" dirty="0">
                <a:latin typeface="Calibri"/>
                <a:cs typeface="Calibri"/>
              </a:rPr>
              <a:t>duyệt.</a:t>
            </a:r>
            <a:endParaRPr sz="7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rabicPeriod"/>
            </a:pPr>
            <a:endParaRPr sz="7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Calibri"/>
              <a:buAutoNum type="arabicPeriod"/>
            </a:pPr>
            <a:endParaRPr sz="700" dirty="0">
              <a:latin typeface="Times New Roman"/>
              <a:cs typeface="Times New Roman"/>
            </a:endParaRPr>
          </a:p>
          <a:p>
            <a:pPr marL="113658" indent="-87472">
              <a:spcBef>
                <a:spcPts val="441"/>
              </a:spcBef>
              <a:buAutoNum type="arabicPeriod"/>
              <a:tabLst>
                <a:tab pos="113937" algn="l"/>
              </a:tabLst>
            </a:pPr>
            <a:r>
              <a:rPr sz="700" spc="-11" dirty="0">
                <a:latin typeface="Calibri"/>
                <a:cs typeface="Calibri"/>
              </a:rPr>
              <a:t>Trình </a:t>
            </a:r>
            <a:r>
              <a:rPr sz="700" spc="-7" dirty="0">
                <a:latin typeface="Calibri"/>
                <a:cs typeface="Calibri"/>
              </a:rPr>
              <a:t>duyệt </a:t>
            </a:r>
            <a:r>
              <a:rPr sz="700" spc="-2" dirty="0">
                <a:latin typeface="Calibri"/>
                <a:cs typeface="Calibri"/>
              </a:rPr>
              <a:t>gửi </a:t>
            </a:r>
            <a:r>
              <a:rPr sz="700" spc="-7" dirty="0">
                <a:latin typeface="Calibri"/>
                <a:cs typeface="Calibri"/>
              </a:rPr>
              <a:t>yêu </a:t>
            </a:r>
            <a:r>
              <a:rPr sz="700" spc="-4" dirty="0">
                <a:latin typeface="Calibri"/>
                <a:cs typeface="Calibri"/>
              </a:rPr>
              <a:t>cầu tới </a:t>
            </a:r>
            <a:r>
              <a:rPr sz="700" spc="-11" dirty="0">
                <a:latin typeface="Calibri"/>
                <a:cs typeface="Calibri"/>
              </a:rPr>
              <a:t>Web </a:t>
            </a:r>
            <a:r>
              <a:rPr sz="700" spc="-4" dirty="0">
                <a:latin typeface="Calibri"/>
                <a:cs typeface="Calibri"/>
              </a:rPr>
              <a:t>server phù</a:t>
            </a:r>
            <a:r>
              <a:rPr sz="700" spc="-2" dirty="0">
                <a:latin typeface="Calibri"/>
                <a:cs typeface="Calibri"/>
              </a:rPr>
              <a:t> hợp.</a:t>
            </a:r>
            <a:endParaRPr sz="7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rabicPeriod"/>
            </a:pPr>
            <a:endParaRPr sz="700" dirty="0">
              <a:latin typeface="Times New Roman"/>
              <a:cs typeface="Times New Roman"/>
            </a:endParaRPr>
          </a:p>
          <a:p>
            <a:pPr>
              <a:spcBef>
                <a:spcPts val="9"/>
              </a:spcBef>
              <a:buFont typeface="Calibri"/>
              <a:buAutoNum type="arabicPeriod"/>
            </a:pPr>
            <a:endParaRPr sz="700" dirty="0">
              <a:latin typeface="Times New Roman"/>
              <a:cs typeface="Times New Roman"/>
            </a:endParaRPr>
          </a:p>
          <a:p>
            <a:pPr marL="116444" indent="-87472">
              <a:spcBef>
                <a:spcPts val="2"/>
              </a:spcBef>
              <a:buAutoNum type="arabicPeriod"/>
              <a:tabLst>
                <a:tab pos="116723" algn="l"/>
              </a:tabLst>
            </a:pPr>
            <a:r>
              <a:rPr sz="700" spc="-11" dirty="0">
                <a:latin typeface="Calibri"/>
                <a:cs typeface="Calibri"/>
              </a:rPr>
              <a:t>Web </a:t>
            </a:r>
            <a:r>
              <a:rPr sz="700" spc="-4" dirty="0">
                <a:latin typeface="Calibri"/>
                <a:cs typeface="Calibri"/>
              </a:rPr>
              <a:t>server </a:t>
            </a:r>
            <a:r>
              <a:rPr sz="700" spc="-4" dirty="0" err="1">
                <a:latin typeface="Calibri"/>
                <a:cs typeface="Calibri"/>
              </a:rPr>
              <a:t>xử</a:t>
            </a:r>
            <a:r>
              <a:rPr sz="700" spc="-4" dirty="0">
                <a:latin typeface="Calibri"/>
                <a:cs typeface="Calibri"/>
              </a:rPr>
              <a:t> </a:t>
            </a:r>
            <a:r>
              <a:rPr sz="700" spc="44" dirty="0" smtClean="0">
                <a:latin typeface="Calibri"/>
                <a:cs typeface="Calibri"/>
              </a:rPr>
              <a:t>l</a:t>
            </a:r>
            <a:r>
              <a:rPr lang="vi-VN" sz="700" spc="44" dirty="0">
                <a:latin typeface="Calibri"/>
                <a:cs typeface="Calibri"/>
              </a:rPr>
              <a:t>ý</a:t>
            </a:r>
            <a:r>
              <a:rPr sz="700" spc="44" dirty="0" smtClean="0">
                <a:latin typeface="Calibri"/>
                <a:cs typeface="Calibri"/>
              </a:rPr>
              <a:t> </a:t>
            </a:r>
            <a:r>
              <a:rPr sz="700" spc="-7" dirty="0">
                <a:latin typeface="Calibri"/>
                <a:cs typeface="Calibri"/>
              </a:rPr>
              <a:t>và </a:t>
            </a:r>
            <a:r>
              <a:rPr sz="700" spc="-2" dirty="0">
                <a:latin typeface="Calibri"/>
                <a:cs typeface="Calibri"/>
              </a:rPr>
              <a:t>gửi </a:t>
            </a:r>
            <a:r>
              <a:rPr sz="700" spc="-7" dirty="0">
                <a:latin typeface="Calibri"/>
                <a:cs typeface="Calibri"/>
              </a:rPr>
              <a:t>trang </a:t>
            </a:r>
            <a:r>
              <a:rPr sz="700" spc="-11" dirty="0">
                <a:latin typeface="Calibri"/>
                <a:cs typeface="Calibri"/>
              </a:rPr>
              <a:t>Web </a:t>
            </a:r>
            <a:r>
              <a:rPr sz="700" spc="-4" dirty="0">
                <a:latin typeface="Calibri"/>
                <a:cs typeface="Calibri"/>
              </a:rPr>
              <a:t>tới </a:t>
            </a:r>
            <a:r>
              <a:rPr sz="700" spc="-2" dirty="0">
                <a:latin typeface="Calibri"/>
                <a:cs typeface="Calibri"/>
              </a:rPr>
              <a:t>trình</a:t>
            </a:r>
            <a:r>
              <a:rPr sz="700" spc="-68" dirty="0">
                <a:latin typeface="Calibri"/>
                <a:cs typeface="Calibri"/>
              </a:rPr>
              <a:t> </a:t>
            </a:r>
            <a:r>
              <a:rPr sz="700" spc="-7" dirty="0">
                <a:latin typeface="Calibri"/>
                <a:cs typeface="Calibri"/>
              </a:rPr>
              <a:t>duyệt.</a:t>
            </a:r>
            <a:endParaRPr sz="7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33552" y="1704640"/>
            <a:ext cx="1893764" cy="7439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</TotalTime>
  <Words>2128</Words>
  <Application>Microsoft Office PowerPoint</Application>
  <PresentationFormat>Custom</PresentationFormat>
  <Paragraphs>285</Paragraphs>
  <Slides>29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Theme1</vt:lpstr>
      <vt:lpstr>PowerPoint Presentation</vt:lpstr>
      <vt:lpstr>MỤC TIÊU</vt:lpstr>
      <vt:lpstr>GIỚI THIỆU</vt:lpstr>
      <vt:lpstr>QUÁ TRÌNH CỦA VIỆC TÍNH TOÁN 1-2</vt:lpstr>
      <vt:lpstr>QUÁ TRÌNH CỦA VIỆC TÍNH TOÁN 2-2</vt:lpstr>
      <vt:lpstr>WEB VÀ INTERNET 1-2</vt:lpstr>
      <vt:lpstr>WEB VÀ INTERNET 2-2</vt:lpstr>
      <vt:lpstr>TRAO ĐỔI DỮ LIỆU TRÊN WEB 1-2</vt:lpstr>
      <vt:lpstr>TRAO ĐỔI DỮ LIỆU TRÊN WEB 2-2</vt:lpstr>
      <vt:lpstr>CÁC TRANG WEB TĨNH</vt:lpstr>
      <vt:lpstr>CÁC TRANG WEB ĐỘNG</vt:lpstr>
      <vt:lpstr>CÁC CÔNG NGHỆ</vt:lpstr>
      <vt:lpstr>LỊCH SỬ PHÁT TRIỂN 1-2</vt:lpstr>
      <vt:lpstr>LỊCH SỬ PHÁT TRIỂN 2-2</vt:lpstr>
      <vt:lpstr>BỐ CỤC CỦA TRANG TRONG HTML 5 1-2</vt:lpstr>
      <vt:lpstr>BỐ CỤC CỦA TRANG TRONG HTML 5 1-2</vt:lpstr>
      <vt:lpstr>NHỮNG CẢI THIỆN MỚI TRONG HTML5</vt:lpstr>
      <vt:lpstr>CÁCH THỨC HOẠT ĐỘNG CỦA HTML 5</vt:lpstr>
      <vt:lpstr>CÁC TÍNH NĂNG MỚI CỦA HTML5</vt:lpstr>
      <vt:lpstr>CASCADING STYLE SHEETS (CSS)</vt:lpstr>
      <vt:lpstr>CÁC ƯU ĐIỂM CỦA CSS</vt:lpstr>
      <vt:lpstr>HOẠT ĐỘNG CỦA CSS 1-2</vt:lpstr>
      <vt:lpstr>HOẠT ĐỘNG CỦA CSS 2-2</vt:lpstr>
      <vt:lpstr>JAVASCRIPT 1-2</vt:lpstr>
      <vt:lpstr>JAVASCRIPT 2-2</vt:lpstr>
      <vt:lpstr>JQUERY</vt:lpstr>
      <vt:lpstr>CÁC TRÌNH DUYỆT HỘ TRỢ HTML5</vt:lpstr>
      <vt:lpstr>TỔNG KẾT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n</dc:title>
  <dc:creator>Lại Đức Chung</dc:creator>
  <cp:lastModifiedBy>Trung Hoàng</cp:lastModifiedBy>
  <cp:revision>16</cp:revision>
  <dcterms:created xsi:type="dcterms:W3CDTF">2017-10-24T03:27:45Z</dcterms:created>
  <dcterms:modified xsi:type="dcterms:W3CDTF">2017-11-23T03:01:17Z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2016-02-25T00:00:00Z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2017-10-24T00:00:00Z</vt:filetime>
  </property>
</Properties>
</file>